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2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9" r:id="rId14"/>
    <p:sldId id="268" r:id="rId15"/>
    <p:sldId id="281" r:id="rId16"/>
    <p:sldId id="269" r:id="rId17"/>
    <p:sldId id="276" r:id="rId18"/>
    <p:sldId id="282" r:id="rId19"/>
    <p:sldId id="283" r:id="rId20"/>
    <p:sldId id="284" r:id="rId21"/>
    <p:sldId id="285" r:id="rId22"/>
    <p:sldId id="270" r:id="rId23"/>
    <p:sldId id="271" r:id="rId24"/>
    <p:sldId id="272" r:id="rId25"/>
    <p:sldId id="286" r:id="rId26"/>
    <p:sldId id="275" r:id="rId27"/>
  </p:sldIdLst>
  <p:sldSz cx="12192000" cy="6858000"/>
  <p:notesSz cx="6858000" cy="9144000"/>
  <p:defaultTextStyle>
    <a:defPPr>
      <a:defRPr lang="zh-CN" alt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AAC9"/>
    <a:srgbClr val="39BDED"/>
    <a:srgbClr val="1EF6DF"/>
    <a:srgbClr val="38495A"/>
    <a:srgbClr val="632523"/>
    <a:srgbClr val="384656"/>
    <a:srgbClr val="D69E9D"/>
    <a:srgbClr val="37DFEA"/>
    <a:srgbClr val="32A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2592" y="-150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DC05C0-EFC9-494B-8B21-9AA975BD5349}" type="doc">
      <dgm:prSet loTypeId="urn:microsoft.com/office/officeart/2005/8/layout/vProcess5#1" loCatId="process" qsTypeId="urn:microsoft.com/office/officeart/2005/8/quickstyle/simple1" qsCatId="simple" csTypeId="urn:microsoft.com/office/officeart/2005/8/colors/accent1_2" csCatId="accent1" phldr="1"/>
      <dgm:spPr/>
      <dgm:t>
        <a:bodyPr numCol="1"/>
        <a:lstStyle/>
        <a:p>
          <a:endParaRPr lang="zh-TW"/>
        </a:p>
      </dgm:t>
    </dgm:pt>
    <dgm:pt modelId="{1C7BE1B5-B196-4DED-8C0D-5993F8F6390A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0" y="0"/>
          <a:ext cx="4483163" cy="922972"/>
        </a:xfrm>
        <a:prstGeom prst="roundRect">
          <a:avLst>
            <a:gd name="adj" fmla="val 10000"/>
          </a:avLst>
        </a:prstGeom>
        <a:solidFill>
          <a:srgbClr val="F79646"/>
        </a:solidFill>
        <a:ln>
          <a:noFill/>
        </a:ln>
        <a:effectLst/>
      </dgm:spPr>
      <dgm:t>
        <a:bodyPr numCol="1"/>
        <a:lstStyle/>
        <a:p>
          <a:pPr>
            <a:lnSpc>
              <a:spcPct val="100000"/>
            </a:lnSpc>
          </a:pPr>
          <a:r>
            <a:rPr lang="en-US" altLang="zh-TW" sz="3600" b="1" dirty="0">
              <a:solidFill>
                <a:sysClr val="window" lastClr="FFFFFF"/>
              </a:solidFill>
              <a:latin typeface="Calibri"/>
              <a:ea typeface="新細明體" panose="02020500000000000000" pitchFamily="18" charset="-120"/>
              <a:cs typeface="+mn-cs"/>
            </a:rPr>
            <a:t>Input </a:t>
          </a:r>
          <a:r>
            <a:rPr lang="en-US" altLang="zh-TW" sz="3600" b="1" dirty="0" smtClean="0">
              <a:solidFill>
                <a:sysClr val="window" lastClr="FFFFFF"/>
              </a:solidFill>
              <a:latin typeface="Calibri"/>
              <a:ea typeface="新細明體" panose="02020500000000000000" pitchFamily="18" charset="-120"/>
              <a:cs typeface="+mn-cs"/>
            </a:rPr>
            <a:t>Layer</a:t>
          </a:r>
        </a:p>
        <a:p>
          <a:pPr>
            <a:lnSpc>
              <a:spcPct val="100000"/>
            </a:lnSpc>
          </a:pPr>
          <a:r>
            <a:rPr lang="zh-TW" sz="1800" b="1" dirty="0" smtClean="0">
              <a:solidFill>
                <a:sysClr val="window" lastClr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只有一層，由輸入資料的特性決定神經元數量。</a:t>
          </a:r>
          <a:endParaRPr lang="zh-TW" sz="1800" b="1" dirty="0">
            <a:solidFill>
              <a:sysClr val="window" lastClr="FFFFFF"/>
            </a:solidFill>
            <a:latin typeface="Calibri"/>
            <a:ea typeface="新細明體" panose="02020500000000000000" pitchFamily="18" charset="-120"/>
            <a:cs typeface="+mn-cs"/>
          </a:endParaRPr>
        </a:p>
      </dgm:t>
    </dgm:pt>
    <dgm:pt modelId="{D39D6C13-46A5-4E5C-8471-9C34EBBD31BC}" type="parTrans" cxnId="{539CA5EE-4791-4C1F-BDC7-19D0A2F1773D}">
      <dgm:prSet/>
      <dgm:spPr/>
      <dgm:t>
        <a:bodyPr numCol="1"/>
        <a:lstStyle/>
        <a:p>
          <a:endParaRPr lang="zh-TW"/>
        </a:p>
      </dgm:t>
    </dgm:pt>
    <dgm:pt modelId="{3F14267A-870E-4CFF-AB81-47AEB9DA6461}" type="sibTrans" cxnId="{539CA5EE-4791-4C1F-BDC7-19D0A2F1773D}">
      <dgm:prSet/>
      <dgm:spPr>
        <a:xfrm>
          <a:off x="3883231" y="699920"/>
          <a:ext cx="599932" cy="599932"/>
        </a:xfrm>
        <a:prstGeom prst="downArrow">
          <a:avLst>
            <a:gd name="adj1" fmla="val 55000"/>
            <a:gd name="adj2" fmla="val 45000"/>
          </a:avLst>
        </a:prstGeom>
        <a:solidFill>
          <a:srgbClr val="4F81B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numCol="1"/>
        <a:lstStyle/>
        <a:p>
          <a:endParaRPr lang="zh-TW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新細明體" panose="02020500000000000000" pitchFamily="18" charset="-120"/>
            <a:cs typeface="+mn-cs"/>
          </a:endParaRPr>
        </a:p>
      </dgm:t>
    </dgm:pt>
    <dgm:pt modelId="{93F278F3-7D3E-4963-9C75-091D4E9586BC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395573" y="1076801"/>
          <a:ext cx="4483163" cy="922972"/>
        </a:xfrm>
        <a:prstGeom prst="roundRect">
          <a:avLst>
            <a:gd name="adj" fmla="val 10000"/>
          </a:avLst>
        </a:prstGeom>
        <a:solidFill>
          <a:srgbClr val="4BACC6"/>
        </a:solidFill>
        <a:ln>
          <a:noFill/>
        </a:ln>
        <a:effectLst/>
      </dgm:spPr>
      <dgm:t>
        <a:bodyPr numCol="1"/>
        <a:lstStyle/>
        <a:p>
          <a:r>
            <a:rPr lang="en-US" altLang="zh-TW" sz="3200" b="1" dirty="0">
              <a:solidFill>
                <a:sysClr val="window" lastClr="FFFFFF"/>
              </a:solidFill>
              <a:latin typeface="Calibri"/>
              <a:ea typeface="新細明體" panose="02020500000000000000" pitchFamily="18" charset="-120"/>
              <a:cs typeface="+mn-cs"/>
            </a:rPr>
            <a:t>Hidden </a:t>
          </a:r>
          <a:r>
            <a:rPr lang="en-US" altLang="zh-TW" sz="3200" b="1" dirty="0" smtClean="0">
              <a:solidFill>
                <a:sysClr val="window" lastClr="FFFFFF"/>
              </a:solidFill>
              <a:latin typeface="Calibri"/>
              <a:ea typeface="新細明體" panose="02020500000000000000" pitchFamily="18" charset="-120"/>
              <a:cs typeface="+mn-cs"/>
            </a:rPr>
            <a:t>Layer</a:t>
          </a:r>
        </a:p>
        <a:p>
          <a:r>
            <a:rPr lang="zh-TW" sz="1800" b="1" dirty="0" smtClean="0">
              <a:solidFill>
                <a:sysClr val="window" lastClr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層數和神經元數直接影響模型的準確度，需要由設計者自行決定</a:t>
          </a:r>
          <a:endParaRPr lang="zh-TW" sz="1800" b="1" dirty="0">
            <a:solidFill>
              <a:sysClr val="window" lastClr="FFFFFF"/>
            </a:solidFill>
            <a:latin typeface="Calibri"/>
            <a:ea typeface="新細明體" panose="02020500000000000000" pitchFamily="18" charset="-120"/>
            <a:cs typeface="+mn-cs"/>
          </a:endParaRPr>
        </a:p>
      </dgm:t>
    </dgm:pt>
    <dgm:pt modelId="{7353410F-455F-4B0F-92B0-646E3BEF7E7F}" type="parTrans" cxnId="{82B4369E-F10C-4A7B-9FE4-1685BBCDF605}">
      <dgm:prSet/>
      <dgm:spPr/>
      <dgm:t>
        <a:bodyPr numCol="1"/>
        <a:lstStyle/>
        <a:p>
          <a:endParaRPr lang="zh-TW"/>
        </a:p>
      </dgm:t>
    </dgm:pt>
    <dgm:pt modelId="{DCD0B20A-00D5-4171-B288-F3F5CE598BD1}" type="sibTrans" cxnId="{82B4369E-F10C-4A7B-9FE4-1685BBCDF605}">
      <dgm:prSet/>
      <dgm:spPr>
        <a:xfrm>
          <a:off x="4278804" y="1770568"/>
          <a:ext cx="599932" cy="599932"/>
        </a:xfrm>
        <a:prstGeom prst="downArrow">
          <a:avLst>
            <a:gd name="adj1" fmla="val 55000"/>
            <a:gd name="adj2" fmla="val 45000"/>
          </a:avLst>
        </a:prstGeom>
        <a:solidFill>
          <a:srgbClr val="4F81B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numCol="1"/>
        <a:lstStyle/>
        <a:p>
          <a:endParaRPr lang="zh-TW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新細明體" panose="02020500000000000000" pitchFamily="18" charset="-120"/>
            <a:cs typeface="+mn-cs"/>
          </a:endParaRPr>
        </a:p>
      </dgm:t>
    </dgm:pt>
    <dgm:pt modelId="{F119469F-561E-4BE3-98AF-52ED4B147C0E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91146" y="2153602"/>
          <a:ext cx="4483163" cy="922972"/>
        </a:xfrm>
        <a:prstGeom prst="roundRect">
          <a:avLst>
            <a:gd name="adj" fmla="val 10000"/>
          </a:avLst>
        </a:prstGeom>
        <a:solidFill>
          <a:srgbClr val="9BBB59"/>
        </a:solidFill>
        <a:ln>
          <a:noFill/>
        </a:ln>
        <a:effectLst/>
      </dgm:spPr>
      <dgm:t>
        <a:bodyPr numCol="1"/>
        <a:lstStyle/>
        <a:p>
          <a:r>
            <a:rPr lang="en-US" altLang="zh-TW" sz="3200" b="1" dirty="0">
              <a:solidFill>
                <a:sysClr val="window" lastClr="FFFFFF"/>
              </a:solidFill>
              <a:latin typeface="Calibri"/>
              <a:ea typeface="新細明體" panose="02020500000000000000" pitchFamily="18" charset="-120"/>
              <a:cs typeface="+mn-cs"/>
            </a:rPr>
            <a:t>Output </a:t>
          </a:r>
          <a:r>
            <a:rPr lang="en-US" altLang="zh-TW" sz="3200" b="1" dirty="0" smtClean="0">
              <a:solidFill>
                <a:sysClr val="window" lastClr="FFFFFF"/>
              </a:solidFill>
              <a:latin typeface="Calibri"/>
              <a:ea typeface="新細明體" panose="02020500000000000000" pitchFamily="18" charset="-120"/>
              <a:cs typeface="+mn-cs"/>
            </a:rPr>
            <a:t>Layer</a:t>
          </a:r>
        </a:p>
        <a:p>
          <a:r>
            <a:rPr lang="zh-TW" sz="1800" b="1" dirty="0" smtClean="0">
              <a:solidFill>
                <a:sysClr val="window" lastClr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只有一層，由答案的數目決定神經元數量。</a:t>
          </a:r>
          <a:endParaRPr lang="zh-TW" sz="1800" b="1" dirty="0">
            <a:solidFill>
              <a:sysClr val="window" lastClr="FFFFFF"/>
            </a:solidFill>
            <a:latin typeface="Calibri"/>
            <a:ea typeface="新細明體" panose="02020500000000000000" pitchFamily="18" charset="-120"/>
            <a:cs typeface="+mn-cs"/>
          </a:endParaRPr>
        </a:p>
      </dgm:t>
    </dgm:pt>
    <dgm:pt modelId="{15D0F84F-DAAE-4B06-9C98-13EACA76BBA1}" type="parTrans" cxnId="{FBC4DD28-8B11-4727-B74F-BFA23CAFD11F}">
      <dgm:prSet/>
      <dgm:spPr/>
      <dgm:t>
        <a:bodyPr numCol="1"/>
        <a:lstStyle/>
        <a:p>
          <a:endParaRPr lang="zh-TW"/>
        </a:p>
      </dgm:t>
    </dgm:pt>
    <dgm:pt modelId="{5AC14B98-1AEF-4DA5-BA97-ED6A3F968CAD}" type="sibTrans" cxnId="{FBC4DD28-8B11-4727-B74F-BFA23CAFD11F}">
      <dgm:prSet/>
      <dgm:spPr/>
      <dgm:t>
        <a:bodyPr numCol="1"/>
        <a:lstStyle/>
        <a:p>
          <a:endParaRPr lang="zh-TW"/>
        </a:p>
      </dgm:t>
    </dgm:pt>
    <dgm:pt modelId="{E18F4C04-70CD-4E98-A3C0-3F796917E31D}" type="pres">
      <dgm:prSet presAssocID="{BBDC05C0-EFC9-494B-8B21-9AA975BD5349}" presName="outerComposite" presStyleCnt="0">
        <dgm:presLayoutVars>
          <dgm:chMax val="5"/>
          <dgm:dir/>
          <dgm:resizeHandles val="exact"/>
        </dgm:presLayoutVars>
      </dgm:prSet>
      <dgm:spPr/>
      <dgm:t>
        <a:bodyPr numCol="1"/>
        <a:lstStyle/>
        <a:p>
          <a:endParaRPr lang="zh-TW"/>
        </a:p>
      </dgm:t>
    </dgm:pt>
    <dgm:pt modelId="{996CB51D-3911-4432-87AD-BD09F677112C}" type="pres">
      <dgm:prSet presAssocID="{BBDC05C0-EFC9-494B-8B21-9AA975BD5349}" presName="dummyMaxCanvas" presStyleCnt="0">
        <dgm:presLayoutVars/>
      </dgm:prSet>
      <dgm:spPr/>
    </dgm:pt>
    <dgm:pt modelId="{502E4B2A-3610-4067-9079-C7288BE40D46}" type="pres">
      <dgm:prSet presAssocID="{BBDC05C0-EFC9-494B-8B21-9AA975BD5349}" presName="ThreeNodes_1" presStyleLbl="node1" presStyleIdx="0" presStyleCnt="3">
        <dgm:presLayoutVars>
          <dgm:bulletEnabled val="1"/>
        </dgm:presLayoutVars>
      </dgm:prSet>
      <dgm:spPr/>
      <dgm:t>
        <a:bodyPr numCol="1"/>
        <a:lstStyle/>
        <a:p>
          <a:endParaRPr lang="zh-TW"/>
        </a:p>
      </dgm:t>
    </dgm:pt>
    <dgm:pt modelId="{743EE3B6-87F1-411D-A58A-66CD6B83922C}" type="pres">
      <dgm:prSet presAssocID="{BBDC05C0-EFC9-494B-8B21-9AA975BD5349}" presName="ThreeNodes_2" presStyleLbl="node1" presStyleIdx="1" presStyleCnt="3">
        <dgm:presLayoutVars>
          <dgm:bulletEnabled val="1"/>
        </dgm:presLayoutVars>
      </dgm:prSet>
      <dgm:spPr/>
      <dgm:t>
        <a:bodyPr numCol="1"/>
        <a:lstStyle/>
        <a:p>
          <a:endParaRPr lang="zh-TW"/>
        </a:p>
      </dgm:t>
    </dgm:pt>
    <dgm:pt modelId="{B7486819-EFF5-41DF-8590-F1E50C0C96EB}" type="pres">
      <dgm:prSet presAssocID="{BBDC05C0-EFC9-494B-8B21-9AA975BD5349}" presName="ThreeNodes_3" presStyleLbl="node1" presStyleIdx="2" presStyleCnt="3">
        <dgm:presLayoutVars>
          <dgm:bulletEnabled val="1"/>
        </dgm:presLayoutVars>
      </dgm:prSet>
      <dgm:spPr/>
      <dgm:t>
        <a:bodyPr numCol="1"/>
        <a:lstStyle/>
        <a:p>
          <a:endParaRPr lang="zh-TW"/>
        </a:p>
      </dgm:t>
    </dgm:pt>
    <dgm:pt modelId="{F4B5966C-978D-4426-A672-59ADF8E1B651}" type="pres">
      <dgm:prSet presAssocID="{BBDC05C0-EFC9-494B-8B21-9AA975BD5349}" presName="ThreeConn_1-2" presStyleLbl="fgAccFollowNode1" presStyleIdx="0" presStyleCnt="2">
        <dgm:presLayoutVars>
          <dgm:bulletEnabled val="1"/>
        </dgm:presLayoutVars>
      </dgm:prSet>
      <dgm:spPr/>
      <dgm:t>
        <a:bodyPr numCol="1"/>
        <a:lstStyle/>
        <a:p>
          <a:endParaRPr lang="zh-TW"/>
        </a:p>
      </dgm:t>
    </dgm:pt>
    <dgm:pt modelId="{98221246-8DE3-43DD-ABBE-5A64B42524AB}" type="pres">
      <dgm:prSet presAssocID="{BBDC05C0-EFC9-494B-8B21-9AA975BD5349}" presName="ThreeConn_2-3" presStyleLbl="fgAccFollowNode1" presStyleIdx="1" presStyleCnt="2">
        <dgm:presLayoutVars>
          <dgm:bulletEnabled val="1"/>
        </dgm:presLayoutVars>
      </dgm:prSet>
      <dgm:spPr/>
      <dgm:t>
        <a:bodyPr numCol="1"/>
        <a:lstStyle/>
        <a:p>
          <a:endParaRPr lang="zh-TW"/>
        </a:p>
      </dgm:t>
    </dgm:pt>
    <dgm:pt modelId="{3EBB1CCC-A0F3-4116-BC1F-0D27B1046E55}" type="pres">
      <dgm:prSet presAssocID="{BBDC05C0-EFC9-494B-8B21-9AA975BD5349}" presName="ThreeNodes_1_text" presStyleLbl="node1" presStyleIdx="2" presStyleCnt="3">
        <dgm:presLayoutVars>
          <dgm:bulletEnabled val="1"/>
        </dgm:presLayoutVars>
      </dgm:prSet>
      <dgm:spPr/>
      <dgm:t>
        <a:bodyPr numCol="1"/>
        <a:lstStyle/>
        <a:p>
          <a:endParaRPr lang="zh-TW"/>
        </a:p>
      </dgm:t>
    </dgm:pt>
    <dgm:pt modelId="{3E5FF7F3-2F25-4629-942A-DFF447151918}" type="pres">
      <dgm:prSet presAssocID="{BBDC05C0-EFC9-494B-8B21-9AA975BD5349}" presName="ThreeNodes_2_text" presStyleLbl="node1" presStyleIdx="2" presStyleCnt="3">
        <dgm:presLayoutVars>
          <dgm:bulletEnabled val="1"/>
        </dgm:presLayoutVars>
      </dgm:prSet>
      <dgm:spPr/>
      <dgm:t>
        <a:bodyPr numCol="1"/>
        <a:lstStyle/>
        <a:p>
          <a:endParaRPr lang="zh-TW"/>
        </a:p>
      </dgm:t>
    </dgm:pt>
    <dgm:pt modelId="{B5C3FE0F-6BB1-431E-821D-F3448EE9037C}" type="pres">
      <dgm:prSet presAssocID="{BBDC05C0-EFC9-494B-8B21-9AA975BD5349}" presName="ThreeNodes_3_text" presStyleLbl="node1" presStyleIdx="2" presStyleCnt="3">
        <dgm:presLayoutVars>
          <dgm:bulletEnabled val="1"/>
        </dgm:presLayoutVars>
      </dgm:prSet>
      <dgm:spPr/>
      <dgm:t>
        <a:bodyPr numCol="1"/>
        <a:lstStyle/>
        <a:p>
          <a:endParaRPr lang="zh-TW"/>
        </a:p>
      </dgm:t>
    </dgm:pt>
  </dgm:ptLst>
  <dgm:cxnLst>
    <dgm:cxn modelId="{FBC4DD28-8B11-4727-B74F-BFA23CAFD11F}" srcId="{BBDC05C0-EFC9-494B-8B21-9AA975BD5349}" destId="{F119469F-561E-4BE3-98AF-52ED4B147C0E}" srcOrd="2" destOrd="0" parTransId="{15D0F84F-DAAE-4B06-9C98-13EACA76BBA1}" sibTransId="{5AC14B98-1AEF-4DA5-BA97-ED6A3F968CAD}"/>
    <dgm:cxn modelId="{BC212046-C35C-450D-A34B-7446B0DD665F}" type="presOf" srcId="{F119469F-561E-4BE3-98AF-52ED4B147C0E}" destId="{B5C3FE0F-6BB1-431E-821D-F3448EE9037C}" srcOrd="1" destOrd="0" presId="urn:microsoft.com/office/officeart/2005/8/layout/vProcess5#1"/>
    <dgm:cxn modelId="{F1C08F7F-A28A-40EB-89FE-D6B17300462C}" type="presOf" srcId="{1C7BE1B5-B196-4DED-8C0D-5993F8F6390A}" destId="{502E4B2A-3610-4067-9079-C7288BE40D46}" srcOrd="0" destOrd="0" presId="urn:microsoft.com/office/officeart/2005/8/layout/vProcess5#1"/>
    <dgm:cxn modelId="{DD6BE055-DD6E-4028-A5C1-701B0198A115}" type="presOf" srcId="{F119469F-561E-4BE3-98AF-52ED4B147C0E}" destId="{B7486819-EFF5-41DF-8590-F1E50C0C96EB}" srcOrd="0" destOrd="0" presId="urn:microsoft.com/office/officeart/2005/8/layout/vProcess5#1"/>
    <dgm:cxn modelId="{AA149080-520B-431D-A48D-984E1EE498C0}" type="presOf" srcId="{93F278F3-7D3E-4963-9C75-091D4E9586BC}" destId="{3E5FF7F3-2F25-4629-942A-DFF447151918}" srcOrd="1" destOrd="0" presId="urn:microsoft.com/office/officeart/2005/8/layout/vProcess5#1"/>
    <dgm:cxn modelId="{3B78A384-75EF-450A-8E46-5A9D0CC013C4}" type="presOf" srcId="{1C7BE1B5-B196-4DED-8C0D-5993F8F6390A}" destId="{3EBB1CCC-A0F3-4116-BC1F-0D27B1046E55}" srcOrd="1" destOrd="0" presId="urn:microsoft.com/office/officeart/2005/8/layout/vProcess5#1"/>
    <dgm:cxn modelId="{82B4369E-F10C-4A7B-9FE4-1685BBCDF605}" srcId="{BBDC05C0-EFC9-494B-8B21-9AA975BD5349}" destId="{93F278F3-7D3E-4963-9C75-091D4E9586BC}" srcOrd="1" destOrd="0" parTransId="{7353410F-455F-4B0F-92B0-646E3BEF7E7F}" sibTransId="{DCD0B20A-00D5-4171-B288-F3F5CE598BD1}"/>
    <dgm:cxn modelId="{048E3A03-49A3-4D3F-90A6-8133B37031D1}" type="presOf" srcId="{93F278F3-7D3E-4963-9C75-091D4E9586BC}" destId="{743EE3B6-87F1-411D-A58A-66CD6B83922C}" srcOrd="0" destOrd="0" presId="urn:microsoft.com/office/officeart/2005/8/layout/vProcess5#1"/>
    <dgm:cxn modelId="{85782359-0BE0-415D-A3C7-E832038C0BEA}" type="presOf" srcId="{BBDC05C0-EFC9-494B-8B21-9AA975BD5349}" destId="{E18F4C04-70CD-4E98-A3C0-3F796917E31D}" srcOrd="0" destOrd="0" presId="urn:microsoft.com/office/officeart/2005/8/layout/vProcess5#1"/>
    <dgm:cxn modelId="{539CA5EE-4791-4C1F-BDC7-19D0A2F1773D}" srcId="{BBDC05C0-EFC9-494B-8B21-9AA975BD5349}" destId="{1C7BE1B5-B196-4DED-8C0D-5993F8F6390A}" srcOrd="0" destOrd="0" parTransId="{D39D6C13-46A5-4E5C-8471-9C34EBBD31BC}" sibTransId="{3F14267A-870E-4CFF-AB81-47AEB9DA6461}"/>
    <dgm:cxn modelId="{D253B6CD-4EB7-4C56-A689-271F88F336E2}" type="presOf" srcId="{DCD0B20A-00D5-4171-B288-F3F5CE598BD1}" destId="{98221246-8DE3-43DD-ABBE-5A64B42524AB}" srcOrd="0" destOrd="0" presId="urn:microsoft.com/office/officeart/2005/8/layout/vProcess5#1"/>
    <dgm:cxn modelId="{26713352-2CC3-45DA-93CB-1A74B6E2A211}" type="presOf" srcId="{3F14267A-870E-4CFF-AB81-47AEB9DA6461}" destId="{F4B5966C-978D-4426-A672-59ADF8E1B651}" srcOrd="0" destOrd="0" presId="urn:microsoft.com/office/officeart/2005/8/layout/vProcess5#1"/>
    <dgm:cxn modelId="{6469B294-8269-4F7E-BD0D-5033D55EB5B5}" type="presParOf" srcId="{E18F4C04-70CD-4E98-A3C0-3F796917E31D}" destId="{996CB51D-3911-4432-87AD-BD09F677112C}" srcOrd="0" destOrd="0" presId="urn:microsoft.com/office/officeart/2005/8/layout/vProcess5#1"/>
    <dgm:cxn modelId="{B767E346-CE42-4E8C-B852-6C074D0833CA}" type="presParOf" srcId="{E18F4C04-70CD-4E98-A3C0-3F796917E31D}" destId="{502E4B2A-3610-4067-9079-C7288BE40D46}" srcOrd="1" destOrd="0" presId="urn:microsoft.com/office/officeart/2005/8/layout/vProcess5#1"/>
    <dgm:cxn modelId="{A03CA6EC-07D5-4DE9-BD3A-694E8526C184}" type="presParOf" srcId="{E18F4C04-70CD-4E98-A3C0-3F796917E31D}" destId="{743EE3B6-87F1-411D-A58A-66CD6B83922C}" srcOrd="2" destOrd="0" presId="urn:microsoft.com/office/officeart/2005/8/layout/vProcess5#1"/>
    <dgm:cxn modelId="{DD572D4A-EDEB-44D4-903F-68466D03D568}" type="presParOf" srcId="{E18F4C04-70CD-4E98-A3C0-3F796917E31D}" destId="{B7486819-EFF5-41DF-8590-F1E50C0C96EB}" srcOrd="3" destOrd="0" presId="urn:microsoft.com/office/officeart/2005/8/layout/vProcess5#1"/>
    <dgm:cxn modelId="{D0969115-97D1-40D5-8D5D-743EF7A70EA2}" type="presParOf" srcId="{E18F4C04-70CD-4E98-A3C0-3F796917E31D}" destId="{F4B5966C-978D-4426-A672-59ADF8E1B651}" srcOrd="4" destOrd="0" presId="urn:microsoft.com/office/officeart/2005/8/layout/vProcess5#1"/>
    <dgm:cxn modelId="{88552AC3-8BFF-479D-9447-181DDABDB377}" type="presParOf" srcId="{E18F4C04-70CD-4E98-A3C0-3F796917E31D}" destId="{98221246-8DE3-43DD-ABBE-5A64B42524AB}" srcOrd="5" destOrd="0" presId="urn:microsoft.com/office/officeart/2005/8/layout/vProcess5#1"/>
    <dgm:cxn modelId="{E3883C1E-3832-43F0-A5FC-1B39649660F0}" type="presParOf" srcId="{E18F4C04-70CD-4E98-A3C0-3F796917E31D}" destId="{3EBB1CCC-A0F3-4116-BC1F-0D27B1046E55}" srcOrd="6" destOrd="0" presId="urn:microsoft.com/office/officeart/2005/8/layout/vProcess5#1"/>
    <dgm:cxn modelId="{12C3CADD-6879-495C-A98F-EE6337727511}" type="presParOf" srcId="{E18F4C04-70CD-4E98-A3C0-3F796917E31D}" destId="{3E5FF7F3-2F25-4629-942A-DFF447151918}" srcOrd="7" destOrd="0" presId="urn:microsoft.com/office/officeart/2005/8/layout/vProcess5#1"/>
    <dgm:cxn modelId="{897E890C-057C-4A4D-AA09-B9473DC0E25D}" type="presParOf" srcId="{E18F4C04-70CD-4E98-A3C0-3F796917E31D}" destId="{B5C3FE0F-6BB1-431E-821D-F3448EE9037C}" srcOrd="8" destOrd="0" presId="urn:microsoft.com/office/officeart/2005/8/layout/vProcess5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D44582-C341-44D3-A131-9F69A678BE7B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6AEDCFE-A6C4-4684-9249-5C4A34A08BCF}">
      <dgm:prSet phldrT="[文字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dirty="0" smtClean="0"/>
            <a:t>輸入</a:t>
          </a:r>
          <a:r>
            <a:rPr lang="en-US" altLang="zh-TW" dirty="0" smtClean="0"/>
            <a:t>Input</a:t>
          </a:r>
          <a:endParaRPr lang="zh-TW" altLang="en-US" dirty="0"/>
        </a:p>
      </dgm:t>
    </dgm:pt>
    <dgm:pt modelId="{5158B07A-622B-489D-B48B-D4BB7B6D3DE4}" type="parTrans" cxnId="{CB6D91AD-9637-4F71-B077-3C1E074B365D}">
      <dgm:prSet/>
      <dgm:spPr/>
      <dgm:t>
        <a:bodyPr/>
        <a:lstStyle/>
        <a:p>
          <a:endParaRPr lang="zh-TW" altLang="en-US"/>
        </a:p>
      </dgm:t>
    </dgm:pt>
    <dgm:pt modelId="{FF35C109-D468-4F02-A5D0-B92447E2090E}" type="sibTrans" cxnId="{CB6D91AD-9637-4F71-B077-3C1E074B365D}">
      <dgm:prSet/>
      <dgm:spPr/>
      <dgm:t>
        <a:bodyPr/>
        <a:lstStyle/>
        <a:p>
          <a:endParaRPr lang="zh-TW" altLang="en-US"/>
        </a:p>
      </dgm:t>
    </dgm:pt>
    <dgm:pt modelId="{84BDEDC2-B50D-414A-9A56-213EFBD277F9}">
      <dgm:prSet phldrT="[文字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dirty="0" smtClean="0"/>
            <a:t>手寫畫布</a:t>
          </a:r>
          <a:endParaRPr lang="zh-TW" altLang="en-US" dirty="0"/>
        </a:p>
      </dgm:t>
    </dgm:pt>
    <dgm:pt modelId="{E8B089E5-31B5-42A5-A77D-C8FA2B15136F}" type="parTrans" cxnId="{7655C580-67F7-45ED-B5D1-072E186BE1DE}">
      <dgm:prSet/>
      <dgm:spPr/>
      <dgm:t>
        <a:bodyPr/>
        <a:lstStyle/>
        <a:p>
          <a:endParaRPr lang="zh-TW" altLang="en-US"/>
        </a:p>
      </dgm:t>
    </dgm:pt>
    <dgm:pt modelId="{B9046081-734B-4BE7-9878-21AC1D15B76C}" type="sibTrans" cxnId="{7655C580-67F7-45ED-B5D1-072E186BE1DE}">
      <dgm:prSet/>
      <dgm:spPr/>
      <dgm:t>
        <a:bodyPr/>
        <a:lstStyle/>
        <a:p>
          <a:endParaRPr lang="zh-TW" altLang="en-US"/>
        </a:p>
      </dgm:t>
    </dgm:pt>
    <dgm:pt modelId="{31A5D1A6-2CB3-4EE9-AF84-F582BA98B485}">
      <dgm:prSet phldrT="[文字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dirty="0" smtClean="0"/>
            <a:t>各式功能按鈕</a:t>
          </a:r>
          <a:endParaRPr lang="zh-TW" altLang="en-US" dirty="0"/>
        </a:p>
      </dgm:t>
    </dgm:pt>
    <dgm:pt modelId="{20F2B2CC-EA42-4FB2-9C4F-9B93EAE0912B}" type="parTrans" cxnId="{2964152E-1C60-4E00-8520-E31A2AA9F23F}">
      <dgm:prSet/>
      <dgm:spPr/>
      <dgm:t>
        <a:bodyPr/>
        <a:lstStyle/>
        <a:p>
          <a:endParaRPr lang="zh-TW" altLang="en-US"/>
        </a:p>
      </dgm:t>
    </dgm:pt>
    <dgm:pt modelId="{4B255627-0E88-4FE0-98D1-C9DBEDC9CB7E}" type="sibTrans" cxnId="{2964152E-1C60-4E00-8520-E31A2AA9F23F}">
      <dgm:prSet/>
      <dgm:spPr/>
      <dgm:t>
        <a:bodyPr/>
        <a:lstStyle/>
        <a:p>
          <a:endParaRPr lang="zh-TW" altLang="en-US"/>
        </a:p>
      </dgm:t>
    </dgm:pt>
    <dgm:pt modelId="{6B6A23F9-1078-4154-87D4-E6AE2FC06914}">
      <dgm:prSet phldrT="[文字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輸出</a:t>
          </a:r>
          <a:r>
            <a:rPr lang="en-US" altLang="zh-TW" dirty="0" smtClean="0"/>
            <a:t>Output</a:t>
          </a:r>
          <a:endParaRPr lang="zh-TW" altLang="en-US" dirty="0"/>
        </a:p>
      </dgm:t>
    </dgm:pt>
    <dgm:pt modelId="{65742800-61BA-4E2A-8296-F3198E21DE91}" type="parTrans" cxnId="{8F554A9B-2934-4604-B43F-98C773C21625}">
      <dgm:prSet/>
      <dgm:spPr/>
      <dgm:t>
        <a:bodyPr/>
        <a:lstStyle/>
        <a:p>
          <a:endParaRPr lang="zh-TW" altLang="en-US"/>
        </a:p>
      </dgm:t>
    </dgm:pt>
    <dgm:pt modelId="{2A617CDF-8AF0-4334-BCC0-0E0FB5EDF1A7}" type="sibTrans" cxnId="{8F554A9B-2934-4604-B43F-98C773C21625}">
      <dgm:prSet/>
      <dgm:spPr/>
      <dgm:t>
        <a:bodyPr/>
        <a:lstStyle/>
        <a:p>
          <a:endParaRPr lang="zh-TW" altLang="en-US"/>
        </a:p>
      </dgm:t>
    </dgm:pt>
    <dgm:pt modelId="{A9E2CC89-B7F4-430E-87C6-D02EE6C2B327}">
      <dgm:prSet phldrT="[文字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dirty="0" smtClean="0"/>
            <a:t>符合</a:t>
          </a:r>
          <a:r>
            <a:rPr lang="en-US" dirty="0" smtClean="0"/>
            <a:t>MNIST</a:t>
          </a:r>
          <a:r>
            <a:rPr lang="zh-TW" dirty="0" smtClean="0"/>
            <a:t>格式的圖片</a:t>
          </a:r>
          <a:endParaRPr lang="zh-TW" altLang="en-US" dirty="0"/>
        </a:p>
      </dgm:t>
    </dgm:pt>
    <dgm:pt modelId="{B13351DB-3AD7-463E-9334-57E279D791D3}" type="parTrans" cxnId="{CD2ACEA9-36E3-4427-A4CC-59C6FDC9085B}">
      <dgm:prSet/>
      <dgm:spPr/>
      <dgm:t>
        <a:bodyPr/>
        <a:lstStyle/>
        <a:p>
          <a:endParaRPr lang="zh-TW" altLang="en-US"/>
        </a:p>
      </dgm:t>
    </dgm:pt>
    <dgm:pt modelId="{C92BF32F-98EA-4D7C-A3E9-724B7AC42D2D}" type="sibTrans" cxnId="{CD2ACEA9-36E3-4427-A4CC-59C6FDC9085B}">
      <dgm:prSet/>
      <dgm:spPr/>
      <dgm:t>
        <a:bodyPr/>
        <a:lstStyle/>
        <a:p>
          <a:endParaRPr lang="zh-TW" altLang="en-US"/>
        </a:p>
      </dgm:t>
    </dgm:pt>
    <dgm:pt modelId="{5A1264E9-315C-4278-B58F-79F308672711}">
      <dgm:prSet phldrT="[文字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dirty="0" smtClean="0"/>
            <a:t>各項機率分布</a:t>
          </a:r>
          <a:endParaRPr lang="zh-TW" altLang="en-US" dirty="0"/>
        </a:p>
      </dgm:t>
    </dgm:pt>
    <dgm:pt modelId="{B7020993-FE48-4B26-A860-BED74598DEA3}" type="parTrans" cxnId="{31876462-08AF-478E-8E65-5A33E946DFEB}">
      <dgm:prSet/>
      <dgm:spPr/>
      <dgm:t>
        <a:bodyPr/>
        <a:lstStyle/>
        <a:p>
          <a:endParaRPr lang="zh-TW" altLang="en-US"/>
        </a:p>
      </dgm:t>
    </dgm:pt>
    <dgm:pt modelId="{5E519D4C-9A1A-45E1-9BB5-D953D892B557}" type="sibTrans" cxnId="{31876462-08AF-478E-8E65-5A33E946DFEB}">
      <dgm:prSet/>
      <dgm:spPr/>
      <dgm:t>
        <a:bodyPr/>
        <a:lstStyle/>
        <a:p>
          <a:endParaRPr lang="zh-TW" altLang="en-US"/>
        </a:p>
      </dgm:t>
    </dgm:pt>
    <dgm:pt modelId="{BEFF15B8-30A3-4791-BBFA-86F6628A74FA}">
      <dgm:prSet phldrT="[文字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dirty="0" smtClean="0"/>
            <a:t>辨識結果</a:t>
          </a:r>
          <a:endParaRPr lang="zh-TW" altLang="en-US" dirty="0"/>
        </a:p>
      </dgm:t>
    </dgm:pt>
    <dgm:pt modelId="{5A55134D-8AAE-4EC8-9B5E-8B47E46F5095}" type="parTrans" cxnId="{22B27CFD-813B-4D0C-9616-DBFC70CAEAB1}">
      <dgm:prSet/>
      <dgm:spPr/>
      <dgm:t>
        <a:bodyPr/>
        <a:lstStyle/>
        <a:p>
          <a:endParaRPr lang="zh-TW" altLang="en-US"/>
        </a:p>
      </dgm:t>
    </dgm:pt>
    <dgm:pt modelId="{B16A7E1E-F883-4FC2-8E57-6FD5D61E767E}" type="sibTrans" cxnId="{22B27CFD-813B-4D0C-9616-DBFC70CAEAB1}">
      <dgm:prSet/>
      <dgm:spPr/>
      <dgm:t>
        <a:bodyPr/>
        <a:lstStyle/>
        <a:p>
          <a:endParaRPr lang="zh-TW" altLang="en-US"/>
        </a:p>
      </dgm:t>
    </dgm:pt>
    <dgm:pt modelId="{8D303811-4709-4299-9FDA-8B8948205103}">
      <dgm:prSet phldrT="[文字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dirty="0" smtClean="0"/>
            <a:t>剪貼簿內容更改</a:t>
          </a:r>
          <a:endParaRPr lang="zh-TW" altLang="en-US" dirty="0"/>
        </a:p>
      </dgm:t>
    </dgm:pt>
    <dgm:pt modelId="{AB7040BE-6181-4220-8E37-B1910D7F0AD5}" type="parTrans" cxnId="{46ABD8D6-7177-4488-82D3-1ACDE2552AFE}">
      <dgm:prSet/>
      <dgm:spPr/>
      <dgm:t>
        <a:bodyPr/>
        <a:lstStyle/>
        <a:p>
          <a:endParaRPr lang="zh-TW" altLang="en-US"/>
        </a:p>
      </dgm:t>
    </dgm:pt>
    <dgm:pt modelId="{FF65B2B3-CBEA-4DF9-948D-0509D78D9016}" type="sibTrans" cxnId="{46ABD8D6-7177-4488-82D3-1ACDE2552AFE}">
      <dgm:prSet/>
      <dgm:spPr/>
      <dgm:t>
        <a:bodyPr/>
        <a:lstStyle/>
        <a:p>
          <a:endParaRPr lang="zh-TW" altLang="en-US"/>
        </a:p>
      </dgm:t>
    </dgm:pt>
    <dgm:pt modelId="{24F894F7-E2E2-47B3-BF7E-F12B5F0F4D2F}" type="pres">
      <dgm:prSet presAssocID="{E4D44582-C341-44D3-A131-9F69A678BE7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F3E7C9B-9D4A-445F-9739-CC4C8E7F8B3D}" type="pres">
      <dgm:prSet presAssocID="{6B6A23F9-1078-4154-87D4-E6AE2FC06914}" presName="boxAndChildren" presStyleCnt="0"/>
      <dgm:spPr/>
    </dgm:pt>
    <dgm:pt modelId="{22BB3FEE-4DD5-4B8C-B6D3-C1395AA5AF35}" type="pres">
      <dgm:prSet presAssocID="{6B6A23F9-1078-4154-87D4-E6AE2FC06914}" presName="parentTextBox" presStyleLbl="node1" presStyleIdx="0" presStyleCnt="2"/>
      <dgm:spPr/>
      <dgm:t>
        <a:bodyPr/>
        <a:lstStyle/>
        <a:p>
          <a:endParaRPr lang="zh-TW" altLang="en-US"/>
        </a:p>
      </dgm:t>
    </dgm:pt>
    <dgm:pt modelId="{E32FC01F-C9B3-4F96-B681-EA4E39A4B779}" type="pres">
      <dgm:prSet presAssocID="{6B6A23F9-1078-4154-87D4-E6AE2FC06914}" presName="entireBox" presStyleLbl="node1" presStyleIdx="0" presStyleCnt="2"/>
      <dgm:spPr/>
      <dgm:t>
        <a:bodyPr/>
        <a:lstStyle/>
        <a:p>
          <a:endParaRPr lang="zh-TW" altLang="en-US"/>
        </a:p>
      </dgm:t>
    </dgm:pt>
    <dgm:pt modelId="{F1BE68E2-126F-4327-9970-60441EA8B44D}" type="pres">
      <dgm:prSet presAssocID="{6B6A23F9-1078-4154-87D4-E6AE2FC06914}" presName="descendantBox" presStyleCnt="0"/>
      <dgm:spPr/>
    </dgm:pt>
    <dgm:pt modelId="{0562A8A6-4017-4460-9B7C-1C5C22A4DB1D}" type="pres">
      <dgm:prSet presAssocID="{A9E2CC89-B7F4-430E-87C6-D02EE6C2B327}" presName="childTextBox" presStyleLbl="fg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0F17DC5-B4E4-4B39-AA75-5363CC14A3A7}" type="pres">
      <dgm:prSet presAssocID="{5A1264E9-315C-4278-B58F-79F308672711}" presName="childTextBox" presStyleLbl="fg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7A6FE7F-1481-4991-8E3B-ABEE41DF5F1C}" type="pres">
      <dgm:prSet presAssocID="{BEFF15B8-30A3-4791-BBFA-86F6628A74FA}" presName="childTextBox" presStyleLbl="f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D80F01-BC1C-4599-A15D-62A74069A171}" type="pres">
      <dgm:prSet presAssocID="{8D303811-4709-4299-9FDA-8B8948205103}" presName="childTextBox" presStyleLbl="f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01CBB05-65B3-4E4E-85D9-85EB55B44D14}" type="pres">
      <dgm:prSet presAssocID="{FF35C109-D468-4F02-A5D0-B92447E2090E}" presName="sp" presStyleCnt="0"/>
      <dgm:spPr/>
    </dgm:pt>
    <dgm:pt modelId="{4C43B4A6-3788-472B-AB7F-6B760473F838}" type="pres">
      <dgm:prSet presAssocID="{46AEDCFE-A6C4-4684-9249-5C4A34A08BCF}" presName="arrowAndChildren" presStyleCnt="0"/>
      <dgm:spPr/>
    </dgm:pt>
    <dgm:pt modelId="{47974AE0-56C0-4038-963C-5AD294A07281}" type="pres">
      <dgm:prSet presAssocID="{46AEDCFE-A6C4-4684-9249-5C4A34A08BCF}" presName="parentTextArrow" presStyleLbl="node1" presStyleIdx="0" presStyleCnt="2"/>
      <dgm:spPr/>
      <dgm:t>
        <a:bodyPr/>
        <a:lstStyle/>
        <a:p>
          <a:endParaRPr lang="zh-TW" altLang="en-US"/>
        </a:p>
      </dgm:t>
    </dgm:pt>
    <dgm:pt modelId="{87C02B21-7AE1-466C-BD8D-CDD561895A70}" type="pres">
      <dgm:prSet presAssocID="{46AEDCFE-A6C4-4684-9249-5C4A34A08BCF}" presName="arrow" presStyleLbl="node1" presStyleIdx="1" presStyleCnt="2" custLinFactNeighborX="-750" custLinFactNeighborY="-74"/>
      <dgm:spPr/>
      <dgm:t>
        <a:bodyPr/>
        <a:lstStyle/>
        <a:p>
          <a:endParaRPr lang="zh-TW" altLang="en-US"/>
        </a:p>
      </dgm:t>
    </dgm:pt>
    <dgm:pt modelId="{221D53FC-A9A1-415D-92DB-E39A8E7FBD60}" type="pres">
      <dgm:prSet presAssocID="{46AEDCFE-A6C4-4684-9249-5C4A34A08BCF}" presName="descendantArrow" presStyleCnt="0"/>
      <dgm:spPr/>
    </dgm:pt>
    <dgm:pt modelId="{795A8E8E-9302-4DB1-AD48-FB97E28F7A06}" type="pres">
      <dgm:prSet presAssocID="{84BDEDC2-B50D-414A-9A56-213EFBD277F9}" presName="childTextArrow" presStyleLbl="f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82DB97-D03E-490F-98CB-544DC5A71310}" type="pres">
      <dgm:prSet presAssocID="{31A5D1A6-2CB3-4EE9-AF84-F582BA98B485}" presName="childTextArrow" presStyleLbl="fg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1876462-08AF-478E-8E65-5A33E946DFEB}" srcId="{6B6A23F9-1078-4154-87D4-E6AE2FC06914}" destId="{5A1264E9-315C-4278-B58F-79F308672711}" srcOrd="1" destOrd="0" parTransId="{B7020993-FE48-4B26-A860-BED74598DEA3}" sibTransId="{5E519D4C-9A1A-45E1-9BB5-D953D892B557}"/>
    <dgm:cxn modelId="{FCD36B3A-4840-478A-B5FD-0D704F69C4CE}" type="presOf" srcId="{BEFF15B8-30A3-4791-BBFA-86F6628A74FA}" destId="{17A6FE7F-1481-4991-8E3B-ABEE41DF5F1C}" srcOrd="0" destOrd="0" presId="urn:microsoft.com/office/officeart/2005/8/layout/process4"/>
    <dgm:cxn modelId="{CD2ACEA9-36E3-4427-A4CC-59C6FDC9085B}" srcId="{6B6A23F9-1078-4154-87D4-E6AE2FC06914}" destId="{A9E2CC89-B7F4-430E-87C6-D02EE6C2B327}" srcOrd="0" destOrd="0" parTransId="{B13351DB-3AD7-463E-9334-57E279D791D3}" sibTransId="{C92BF32F-98EA-4D7C-A3E9-724B7AC42D2D}"/>
    <dgm:cxn modelId="{3B0D111E-B2AA-40DF-BF82-3AD211C96E16}" type="presOf" srcId="{31A5D1A6-2CB3-4EE9-AF84-F582BA98B485}" destId="{2F82DB97-D03E-490F-98CB-544DC5A71310}" srcOrd="0" destOrd="0" presId="urn:microsoft.com/office/officeart/2005/8/layout/process4"/>
    <dgm:cxn modelId="{B43C52D4-9040-49C2-B0AB-69D46ACE5EDB}" type="presOf" srcId="{6B6A23F9-1078-4154-87D4-E6AE2FC06914}" destId="{22BB3FEE-4DD5-4B8C-B6D3-C1395AA5AF35}" srcOrd="0" destOrd="0" presId="urn:microsoft.com/office/officeart/2005/8/layout/process4"/>
    <dgm:cxn modelId="{23725254-6679-4B48-9123-7C9DD42F6604}" type="presOf" srcId="{46AEDCFE-A6C4-4684-9249-5C4A34A08BCF}" destId="{87C02B21-7AE1-466C-BD8D-CDD561895A70}" srcOrd="1" destOrd="0" presId="urn:microsoft.com/office/officeart/2005/8/layout/process4"/>
    <dgm:cxn modelId="{07A732BE-1125-4BB5-B93F-EDCE986ECE03}" type="presOf" srcId="{8D303811-4709-4299-9FDA-8B8948205103}" destId="{E1D80F01-BC1C-4599-A15D-62A74069A171}" srcOrd="0" destOrd="0" presId="urn:microsoft.com/office/officeart/2005/8/layout/process4"/>
    <dgm:cxn modelId="{22B27CFD-813B-4D0C-9616-DBFC70CAEAB1}" srcId="{6B6A23F9-1078-4154-87D4-E6AE2FC06914}" destId="{BEFF15B8-30A3-4791-BBFA-86F6628A74FA}" srcOrd="2" destOrd="0" parTransId="{5A55134D-8AAE-4EC8-9B5E-8B47E46F5095}" sibTransId="{B16A7E1E-F883-4FC2-8E57-6FD5D61E767E}"/>
    <dgm:cxn modelId="{7634D2B7-AA4F-41DB-A661-EBA062C4BF29}" type="presOf" srcId="{6B6A23F9-1078-4154-87D4-E6AE2FC06914}" destId="{E32FC01F-C9B3-4F96-B681-EA4E39A4B779}" srcOrd="1" destOrd="0" presId="urn:microsoft.com/office/officeart/2005/8/layout/process4"/>
    <dgm:cxn modelId="{45A5A3EB-5A4D-40D8-BC63-67208C7C40C8}" type="presOf" srcId="{5A1264E9-315C-4278-B58F-79F308672711}" destId="{A0F17DC5-B4E4-4B39-AA75-5363CC14A3A7}" srcOrd="0" destOrd="0" presId="urn:microsoft.com/office/officeart/2005/8/layout/process4"/>
    <dgm:cxn modelId="{8F554A9B-2934-4604-B43F-98C773C21625}" srcId="{E4D44582-C341-44D3-A131-9F69A678BE7B}" destId="{6B6A23F9-1078-4154-87D4-E6AE2FC06914}" srcOrd="1" destOrd="0" parTransId="{65742800-61BA-4E2A-8296-F3198E21DE91}" sibTransId="{2A617CDF-8AF0-4334-BCC0-0E0FB5EDF1A7}"/>
    <dgm:cxn modelId="{9B0284E8-F14E-4A52-AE95-7ACE3FE9D1BC}" type="presOf" srcId="{A9E2CC89-B7F4-430E-87C6-D02EE6C2B327}" destId="{0562A8A6-4017-4460-9B7C-1C5C22A4DB1D}" srcOrd="0" destOrd="0" presId="urn:microsoft.com/office/officeart/2005/8/layout/process4"/>
    <dgm:cxn modelId="{D710FACC-E348-4F8D-BCD1-A4EF8A46EE66}" type="presOf" srcId="{E4D44582-C341-44D3-A131-9F69A678BE7B}" destId="{24F894F7-E2E2-47B3-BF7E-F12B5F0F4D2F}" srcOrd="0" destOrd="0" presId="urn:microsoft.com/office/officeart/2005/8/layout/process4"/>
    <dgm:cxn modelId="{CB6D91AD-9637-4F71-B077-3C1E074B365D}" srcId="{E4D44582-C341-44D3-A131-9F69A678BE7B}" destId="{46AEDCFE-A6C4-4684-9249-5C4A34A08BCF}" srcOrd="0" destOrd="0" parTransId="{5158B07A-622B-489D-B48B-D4BB7B6D3DE4}" sibTransId="{FF35C109-D468-4F02-A5D0-B92447E2090E}"/>
    <dgm:cxn modelId="{7655C580-67F7-45ED-B5D1-072E186BE1DE}" srcId="{46AEDCFE-A6C4-4684-9249-5C4A34A08BCF}" destId="{84BDEDC2-B50D-414A-9A56-213EFBD277F9}" srcOrd="0" destOrd="0" parTransId="{E8B089E5-31B5-42A5-A77D-C8FA2B15136F}" sibTransId="{B9046081-734B-4BE7-9878-21AC1D15B76C}"/>
    <dgm:cxn modelId="{2964152E-1C60-4E00-8520-E31A2AA9F23F}" srcId="{46AEDCFE-A6C4-4684-9249-5C4A34A08BCF}" destId="{31A5D1A6-2CB3-4EE9-AF84-F582BA98B485}" srcOrd="1" destOrd="0" parTransId="{20F2B2CC-EA42-4FB2-9C4F-9B93EAE0912B}" sibTransId="{4B255627-0E88-4FE0-98D1-C9DBEDC9CB7E}"/>
    <dgm:cxn modelId="{8518CEA8-0E33-4E1D-B1C4-1D4EC2AF7003}" type="presOf" srcId="{46AEDCFE-A6C4-4684-9249-5C4A34A08BCF}" destId="{47974AE0-56C0-4038-963C-5AD294A07281}" srcOrd="0" destOrd="0" presId="urn:microsoft.com/office/officeart/2005/8/layout/process4"/>
    <dgm:cxn modelId="{46ABD8D6-7177-4488-82D3-1ACDE2552AFE}" srcId="{6B6A23F9-1078-4154-87D4-E6AE2FC06914}" destId="{8D303811-4709-4299-9FDA-8B8948205103}" srcOrd="3" destOrd="0" parTransId="{AB7040BE-6181-4220-8E37-B1910D7F0AD5}" sibTransId="{FF65B2B3-CBEA-4DF9-948D-0509D78D9016}"/>
    <dgm:cxn modelId="{CF8E3570-DFEA-4E2E-8172-28484C030064}" type="presOf" srcId="{84BDEDC2-B50D-414A-9A56-213EFBD277F9}" destId="{795A8E8E-9302-4DB1-AD48-FB97E28F7A06}" srcOrd="0" destOrd="0" presId="urn:microsoft.com/office/officeart/2005/8/layout/process4"/>
    <dgm:cxn modelId="{00F56862-C6EE-4C57-871F-2D462A81F6B2}" type="presParOf" srcId="{24F894F7-E2E2-47B3-BF7E-F12B5F0F4D2F}" destId="{0F3E7C9B-9D4A-445F-9739-CC4C8E7F8B3D}" srcOrd="0" destOrd="0" presId="urn:microsoft.com/office/officeart/2005/8/layout/process4"/>
    <dgm:cxn modelId="{CC646EE5-58DC-4E62-81F1-B971B5A68A77}" type="presParOf" srcId="{0F3E7C9B-9D4A-445F-9739-CC4C8E7F8B3D}" destId="{22BB3FEE-4DD5-4B8C-B6D3-C1395AA5AF35}" srcOrd="0" destOrd="0" presId="urn:microsoft.com/office/officeart/2005/8/layout/process4"/>
    <dgm:cxn modelId="{66E13C54-E9AB-4D72-8B72-46C8D4DF15FA}" type="presParOf" srcId="{0F3E7C9B-9D4A-445F-9739-CC4C8E7F8B3D}" destId="{E32FC01F-C9B3-4F96-B681-EA4E39A4B779}" srcOrd="1" destOrd="0" presId="urn:microsoft.com/office/officeart/2005/8/layout/process4"/>
    <dgm:cxn modelId="{477BB753-D2A8-4737-9A83-FB5BF057696B}" type="presParOf" srcId="{0F3E7C9B-9D4A-445F-9739-CC4C8E7F8B3D}" destId="{F1BE68E2-126F-4327-9970-60441EA8B44D}" srcOrd="2" destOrd="0" presId="urn:microsoft.com/office/officeart/2005/8/layout/process4"/>
    <dgm:cxn modelId="{3A1CAD28-792A-4818-A294-BD34833C7E72}" type="presParOf" srcId="{F1BE68E2-126F-4327-9970-60441EA8B44D}" destId="{0562A8A6-4017-4460-9B7C-1C5C22A4DB1D}" srcOrd="0" destOrd="0" presId="urn:microsoft.com/office/officeart/2005/8/layout/process4"/>
    <dgm:cxn modelId="{0DD2B359-6D01-4E47-B10E-8262F00A4485}" type="presParOf" srcId="{F1BE68E2-126F-4327-9970-60441EA8B44D}" destId="{A0F17DC5-B4E4-4B39-AA75-5363CC14A3A7}" srcOrd="1" destOrd="0" presId="urn:microsoft.com/office/officeart/2005/8/layout/process4"/>
    <dgm:cxn modelId="{78CC470D-A308-4722-9063-31CC6C3E1858}" type="presParOf" srcId="{F1BE68E2-126F-4327-9970-60441EA8B44D}" destId="{17A6FE7F-1481-4991-8E3B-ABEE41DF5F1C}" srcOrd="2" destOrd="0" presId="urn:microsoft.com/office/officeart/2005/8/layout/process4"/>
    <dgm:cxn modelId="{6303539F-FF2A-41C8-80BC-615963F9885A}" type="presParOf" srcId="{F1BE68E2-126F-4327-9970-60441EA8B44D}" destId="{E1D80F01-BC1C-4599-A15D-62A74069A171}" srcOrd="3" destOrd="0" presId="urn:microsoft.com/office/officeart/2005/8/layout/process4"/>
    <dgm:cxn modelId="{6186BBEE-ACCA-46D6-A5A5-1EC890EF4CB2}" type="presParOf" srcId="{24F894F7-E2E2-47B3-BF7E-F12B5F0F4D2F}" destId="{001CBB05-65B3-4E4E-85D9-85EB55B44D14}" srcOrd="1" destOrd="0" presId="urn:microsoft.com/office/officeart/2005/8/layout/process4"/>
    <dgm:cxn modelId="{A606A58E-2112-4797-A55E-590A2DF35738}" type="presParOf" srcId="{24F894F7-E2E2-47B3-BF7E-F12B5F0F4D2F}" destId="{4C43B4A6-3788-472B-AB7F-6B760473F838}" srcOrd="2" destOrd="0" presId="urn:microsoft.com/office/officeart/2005/8/layout/process4"/>
    <dgm:cxn modelId="{0EAE305E-2AED-4C69-B7BF-35224C0919CD}" type="presParOf" srcId="{4C43B4A6-3788-472B-AB7F-6B760473F838}" destId="{47974AE0-56C0-4038-963C-5AD294A07281}" srcOrd="0" destOrd="0" presId="urn:microsoft.com/office/officeart/2005/8/layout/process4"/>
    <dgm:cxn modelId="{505621F6-B42E-4C27-B0EF-3F01AA74129C}" type="presParOf" srcId="{4C43B4A6-3788-472B-AB7F-6B760473F838}" destId="{87C02B21-7AE1-466C-BD8D-CDD561895A70}" srcOrd="1" destOrd="0" presId="urn:microsoft.com/office/officeart/2005/8/layout/process4"/>
    <dgm:cxn modelId="{A8E8C715-13D6-4339-B3FC-CB733C304B3E}" type="presParOf" srcId="{4C43B4A6-3788-472B-AB7F-6B760473F838}" destId="{221D53FC-A9A1-415D-92DB-E39A8E7FBD60}" srcOrd="2" destOrd="0" presId="urn:microsoft.com/office/officeart/2005/8/layout/process4"/>
    <dgm:cxn modelId="{9B1E309B-1B81-4ACB-9648-C91F42E532BD}" type="presParOf" srcId="{221D53FC-A9A1-415D-92DB-E39A8E7FBD60}" destId="{795A8E8E-9302-4DB1-AD48-FB97E28F7A06}" srcOrd="0" destOrd="0" presId="urn:microsoft.com/office/officeart/2005/8/layout/process4"/>
    <dgm:cxn modelId="{4FD6649D-E321-40B3-8343-D7214DE6B121}" type="presParOf" srcId="{221D53FC-A9A1-415D-92DB-E39A8E7FBD60}" destId="{2F82DB97-D03E-490F-98CB-544DC5A71310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E4B2A-3610-4067-9079-C7288BE40D46}">
      <dsp:nvSpPr>
        <dsp:cNvPr id="0" name=""/>
        <dsp:cNvSpPr/>
      </dsp:nvSpPr>
      <dsp:spPr>
        <a:xfrm>
          <a:off x="0" y="0"/>
          <a:ext cx="5871494" cy="1468963"/>
        </a:xfrm>
        <a:prstGeom prst="roundRect">
          <a:avLst>
            <a:gd name="adj" fmla="val 10000"/>
          </a:avLst>
        </a:prstGeom>
        <a:solidFill>
          <a:srgbClr val="F79646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b="1" kern="1200" dirty="0">
              <a:solidFill>
                <a:sysClr val="window" lastClr="FFFFFF"/>
              </a:solidFill>
              <a:latin typeface="Calibri"/>
              <a:ea typeface="新細明體" panose="02020500000000000000" pitchFamily="18" charset="-120"/>
              <a:cs typeface="+mn-cs"/>
            </a:rPr>
            <a:t>Input </a:t>
          </a:r>
          <a:r>
            <a:rPr lang="en-US" altLang="zh-TW" sz="3600" b="1" kern="1200" dirty="0" smtClean="0">
              <a:solidFill>
                <a:sysClr val="window" lastClr="FFFFFF"/>
              </a:solidFill>
              <a:latin typeface="Calibri"/>
              <a:ea typeface="新細明體" panose="02020500000000000000" pitchFamily="18" charset="-120"/>
              <a:cs typeface="+mn-cs"/>
            </a:rPr>
            <a:t>Layer</a:t>
          </a:r>
        </a:p>
        <a:p>
          <a:pPr lvl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TW" sz="1800" b="1" kern="1200" dirty="0" smtClean="0">
              <a:solidFill>
                <a:sysClr val="window" lastClr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只有一層，由輸入資料的特性決定神經元數量。</a:t>
          </a:r>
          <a:endParaRPr lang="zh-TW" sz="1800" b="1" kern="1200" dirty="0">
            <a:solidFill>
              <a:sysClr val="window" lastClr="FFFFFF"/>
            </a:solidFill>
            <a:latin typeface="Calibri"/>
            <a:ea typeface="新細明體" panose="02020500000000000000" pitchFamily="18" charset="-120"/>
            <a:cs typeface="+mn-cs"/>
          </a:endParaRPr>
        </a:p>
      </dsp:txBody>
      <dsp:txXfrm>
        <a:off x="0" y="0"/>
        <a:ext cx="4372417" cy="1468963"/>
      </dsp:txXfrm>
    </dsp:sp>
    <dsp:sp modelId="{743EE3B6-87F1-411D-A58A-66CD6B83922C}">
      <dsp:nvSpPr>
        <dsp:cNvPr id="0" name=""/>
        <dsp:cNvSpPr/>
      </dsp:nvSpPr>
      <dsp:spPr>
        <a:xfrm>
          <a:off x="518072" y="1713790"/>
          <a:ext cx="5871494" cy="1468963"/>
        </a:xfrm>
        <a:prstGeom prst="roundRect">
          <a:avLst>
            <a:gd name="adj" fmla="val 10000"/>
          </a:avLst>
        </a:prstGeom>
        <a:solidFill>
          <a:srgbClr val="4BACC6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b="1" kern="1200" dirty="0">
              <a:solidFill>
                <a:sysClr val="window" lastClr="FFFFFF"/>
              </a:solidFill>
              <a:latin typeface="Calibri"/>
              <a:ea typeface="新細明體" panose="02020500000000000000" pitchFamily="18" charset="-120"/>
              <a:cs typeface="+mn-cs"/>
            </a:rPr>
            <a:t>Hidden </a:t>
          </a:r>
          <a:r>
            <a:rPr lang="en-US" altLang="zh-TW" sz="3200" b="1" kern="1200" dirty="0" smtClean="0">
              <a:solidFill>
                <a:sysClr val="window" lastClr="FFFFFF"/>
              </a:solidFill>
              <a:latin typeface="Calibri"/>
              <a:ea typeface="新細明體" panose="02020500000000000000" pitchFamily="18" charset="-120"/>
              <a:cs typeface="+mn-cs"/>
            </a:rPr>
            <a:t>Layer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b="1" kern="1200" dirty="0" smtClean="0">
              <a:solidFill>
                <a:sysClr val="window" lastClr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層數和神經元數直接影響模型的準確度，需要由設計者自行決定</a:t>
          </a:r>
          <a:endParaRPr lang="zh-TW" sz="1800" b="1" kern="1200" dirty="0">
            <a:solidFill>
              <a:sysClr val="window" lastClr="FFFFFF"/>
            </a:solidFill>
            <a:latin typeface="Calibri"/>
            <a:ea typeface="新細明體" panose="02020500000000000000" pitchFamily="18" charset="-120"/>
            <a:cs typeface="+mn-cs"/>
          </a:endParaRPr>
        </a:p>
      </dsp:txBody>
      <dsp:txXfrm>
        <a:off x="518072" y="1713790"/>
        <a:ext cx="4398594" cy="1468963"/>
      </dsp:txXfrm>
    </dsp:sp>
    <dsp:sp modelId="{B7486819-EFF5-41DF-8590-F1E50C0C96EB}">
      <dsp:nvSpPr>
        <dsp:cNvPr id="0" name=""/>
        <dsp:cNvSpPr/>
      </dsp:nvSpPr>
      <dsp:spPr>
        <a:xfrm>
          <a:off x="1036145" y="3427580"/>
          <a:ext cx="5871494" cy="1468963"/>
        </a:xfrm>
        <a:prstGeom prst="roundRect">
          <a:avLst>
            <a:gd name="adj" fmla="val 10000"/>
          </a:avLst>
        </a:prstGeom>
        <a:solidFill>
          <a:srgbClr val="9BBB59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b="1" kern="1200" dirty="0">
              <a:solidFill>
                <a:sysClr val="window" lastClr="FFFFFF"/>
              </a:solidFill>
              <a:latin typeface="Calibri"/>
              <a:ea typeface="新細明體" panose="02020500000000000000" pitchFamily="18" charset="-120"/>
              <a:cs typeface="+mn-cs"/>
            </a:rPr>
            <a:t>Output </a:t>
          </a:r>
          <a:r>
            <a:rPr lang="en-US" altLang="zh-TW" sz="3200" b="1" kern="1200" dirty="0" smtClean="0">
              <a:solidFill>
                <a:sysClr val="window" lastClr="FFFFFF"/>
              </a:solidFill>
              <a:latin typeface="Calibri"/>
              <a:ea typeface="新細明體" panose="02020500000000000000" pitchFamily="18" charset="-120"/>
              <a:cs typeface="+mn-cs"/>
            </a:rPr>
            <a:t>Layer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b="1" kern="1200" dirty="0" smtClean="0">
              <a:solidFill>
                <a:sysClr val="window" lastClr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只有一層，由答案的數目決定神經元數量。</a:t>
          </a:r>
          <a:endParaRPr lang="zh-TW" sz="1800" b="1" kern="1200" dirty="0">
            <a:solidFill>
              <a:sysClr val="window" lastClr="FFFFFF"/>
            </a:solidFill>
            <a:latin typeface="Calibri"/>
            <a:ea typeface="新細明體" panose="02020500000000000000" pitchFamily="18" charset="-120"/>
            <a:cs typeface="+mn-cs"/>
          </a:endParaRPr>
        </a:p>
      </dsp:txBody>
      <dsp:txXfrm>
        <a:off x="1036145" y="3427580"/>
        <a:ext cx="4398594" cy="1468963"/>
      </dsp:txXfrm>
    </dsp:sp>
    <dsp:sp modelId="{F4B5966C-978D-4426-A672-59ADF8E1B651}">
      <dsp:nvSpPr>
        <dsp:cNvPr id="0" name=""/>
        <dsp:cNvSpPr/>
      </dsp:nvSpPr>
      <dsp:spPr>
        <a:xfrm>
          <a:off x="4916667" y="1113963"/>
          <a:ext cx="954826" cy="954826"/>
        </a:xfrm>
        <a:prstGeom prst="downArrow">
          <a:avLst>
            <a:gd name="adj1" fmla="val 55000"/>
            <a:gd name="adj2" fmla="val 45000"/>
          </a:avLst>
        </a:prstGeom>
        <a:solidFill>
          <a:srgbClr val="4F81B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新細明體" panose="02020500000000000000" pitchFamily="18" charset="-120"/>
            <a:cs typeface="+mn-cs"/>
          </a:endParaRPr>
        </a:p>
      </dsp:txBody>
      <dsp:txXfrm>
        <a:off x="4916667" y="1113963"/>
        <a:ext cx="954826" cy="954826"/>
      </dsp:txXfrm>
    </dsp:sp>
    <dsp:sp modelId="{98221246-8DE3-43DD-ABBE-5A64B42524AB}">
      <dsp:nvSpPr>
        <dsp:cNvPr id="0" name=""/>
        <dsp:cNvSpPr/>
      </dsp:nvSpPr>
      <dsp:spPr>
        <a:xfrm>
          <a:off x="5434740" y="2817961"/>
          <a:ext cx="954826" cy="954826"/>
        </a:xfrm>
        <a:prstGeom prst="downArrow">
          <a:avLst>
            <a:gd name="adj1" fmla="val 55000"/>
            <a:gd name="adj2" fmla="val 45000"/>
          </a:avLst>
        </a:prstGeom>
        <a:solidFill>
          <a:srgbClr val="4F81B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新細明體" panose="02020500000000000000" pitchFamily="18" charset="-120"/>
            <a:cs typeface="+mn-cs"/>
          </a:endParaRPr>
        </a:p>
      </dsp:txBody>
      <dsp:txXfrm>
        <a:off x="5434740" y="2817961"/>
        <a:ext cx="954826" cy="9548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FC01F-C9B3-4F96-B681-EA4E39A4B779}">
      <dsp:nvSpPr>
        <dsp:cNvPr id="0" name=""/>
        <dsp:cNvSpPr/>
      </dsp:nvSpPr>
      <dsp:spPr>
        <a:xfrm>
          <a:off x="0" y="1504844"/>
          <a:ext cx="4208016" cy="987340"/>
        </a:xfrm>
        <a:prstGeom prst="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輸出</a:t>
          </a:r>
          <a:r>
            <a:rPr lang="en-US" altLang="zh-TW" sz="1500" kern="1200" dirty="0" smtClean="0"/>
            <a:t>Output</a:t>
          </a:r>
          <a:endParaRPr lang="zh-TW" altLang="en-US" sz="1500" kern="1200" dirty="0"/>
        </a:p>
      </dsp:txBody>
      <dsp:txXfrm>
        <a:off x="0" y="1504844"/>
        <a:ext cx="4208016" cy="533163"/>
      </dsp:txXfrm>
    </dsp:sp>
    <dsp:sp modelId="{0562A8A6-4017-4460-9B7C-1C5C22A4DB1D}">
      <dsp:nvSpPr>
        <dsp:cNvPr id="0" name=""/>
        <dsp:cNvSpPr/>
      </dsp:nvSpPr>
      <dsp:spPr>
        <a:xfrm>
          <a:off x="0" y="2018261"/>
          <a:ext cx="1052003" cy="454176"/>
        </a:xfrm>
        <a:prstGeom prst="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000" kern="1200" dirty="0" smtClean="0"/>
            <a:t>符合</a:t>
          </a:r>
          <a:r>
            <a:rPr lang="en-US" sz="1000" kern="1200" dirty="0" smtClean="0"/>
            <a:t>MNIST</a:t>
          </a:r>
          <a:r>
            <a:rPr lang="zh-TW" sz="1000" kern="1200" dirty="0" smtClean="0"/>
            <a:t>格式的圖片</a:t>
          </a:r>
          <a:endParaRPr lang="zh-TW" altLang="en-US" sz="1000" kern="1200" dirty="0"/>
        </a:p>
      </dsp:txBody>
      <dsp:txXfrm>
        <a:off x="0" y="2018261"/>
        <a:ext cx="1052003" cy="454176"/>
      </dsp:txXfrm>
    </dsp:sp>
    <dsp:sp modelId="{A0F17DC5-B4E4-4B39-AA75-5363CC14A3A7}">
      <dsp:nvSpPr>
        <dsp:cNvPr id="0" name=""/>
        <dsp:cNvSpPr/>
      </dsp:nvSpPr>
      <dsp:spPr>
        <a:xfrm>
          <a:off x="1052004" y="2018261"/>
          <a:ext cx="1052003" cy="454176"/>
        </a:xfrm>
        <a:prstGeom prst="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000" kern="1200" dirty="0" smtClean="0"/>
            <a:t>各項機率分布</a:t>
          </a:r>
          <a:endParaRPr lang="zh-TW" altLang="en-US" sz="1000" kern="1200" dirty="0"/>
        </a:p>
      </dsp:txBody>
      <dsp:txXfrm>
        <a:off x="1052004" y="2018261"/>
        <a:ext cx="1052003" cy="454176"/>
      </dsp:txXfrm>
    </dsp:sp>
    <dsp:sp modelId="{17A6FE7F-1481-4991-8E3B-ABEE41DF5F1C}">
      <dsp:nvSpPr>
        <dsp:cNvPr id="0" name=""/>
        <dsp:cNvSpPr/>
      </dsp:nvSpPr>
      <dsp:spPr>
        <a:xfrm>
          <a:off x="2104008" y="2018261"/>
          <a:ext cx="1052003" cy="454176"/>
        </a:xfrm>
        <a:prstGeom prst="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000" kern="1200" dirty="0" smtClean="0"/>
            <a:t>辨識結果</a:t>
          </a:r>
          <a:endParaRPr lang="zh-TW" altLang="en-US" sz="1000" kern="1200" dirty="0"/>
        </a:p>
      </dsp:txBody>
      <dsp:txXfrm>
        <a:off x="2104008" y="2018261"/>
        <a:ext cx="1052003" cy="454176"/>
      </dsp:txXfrm>
    </dsp:sp>
    <dsp:sp modelId="{E1D80F01-BC1C-4599-A15D-62A74069A171}">
      <dsp:nvSpPr>
        <dsp:cNvPr id="0" name=""/>
        <dsp:cNvSpPr/>
      </dsp:nvSpPr>
      <dsp:spPr>
        <a:xfrm>
          <a:off x="3156012" y="2018261"/>
          <a:ext cx="1052003" cy="454176"/>
        </a:xfrm>
        <a:prstGeom prst="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000" kern="1200" dirty="0" smtClean="0"/>
            <a:t>剪貼簿內容更改</a:t>
          </a:r>
          <a:endParaRPr lang="zh-TW" altLang="en-US" sz="1000" kern="1200" dirty="0"/>
        </a:p>
      </dsp:txBody>
      <dsp:txXfrm>
        <a:off x="3156012" y="2018261"/>
        <a:ext cx="1052003" cy="454176"/>
      </dsp:txXfrm>
    </dsp:sp>
    <dsp:sp modelId="{87C02B21-7AE1-466C-BD8D-CDD561895A70}">
      <dsp:nvSpPr>
        <dsp:cNvPr id="0" name=""/>
        <dsp:cNvSpPr/>
      </dsp:nvSpPr>
      <dsp:spPr>
        <a:xfrm rot="10800000">
          <a:off x="0" y="0"/>
          <a:ext cx="4208016" cy="1518529"/>
        </a:xfrm>
        <a:prstGeom prst="upArrowCallou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輸入</a:t>
          </a:r>
          <a:r>
            <a:rPr lang="en-US" altLang="zh-TW" sz="1500" kern="1200" dirty="0" smtClean="0"/>
            <a:t>Input</a:t>
          </a:r>
          <a:endParaRPr lang="zh-TW" altLang="en-US" sz="1500" kern="1200" dirty="0"/>
        </a:p>
      </dsp:txBody>
      <dsp:txXfrm rot="-10800000">
        <a:off x="0" y="0"/>
        <a:ext cx="4208016" cy="533003"/>
      </dsp:txXfrm>
    </dsp:sp>
    <dsp:sp modelId="{795A8E8E-9302-4DB1-AD48-FB97E28F7A06}">
      <dsp:nvSpPr>
        <dsp:cNvPr id="0" name=""/>
        <dsp:cNvSpPr/>
      </dsp:nvSpPr>
      <dsp:spPr>
        <a:xfrm>
          <a:off x="0" y="534128"/>
          <a:ext cx="2104007" cy="454040"/>
        </a:xfrm>
        <a:prstGeom prst="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000" kern="1200" dirty="0" smtClean="0"/>
            <a:t>手寫畫布</a:t>
          </a:r>
          <a:endParaRPr lang="zh-TW" altLang="en-US" sz="1000" kern="1200" dirty="0"/>
        </a:p>
      </dsp:txBody>
      <dsp:txXfrm>
        <a:off x="0" y="534128"/>
        <a:ext cx="2104007" cy="454040"/>
      </dsp:txXfrm>
    </dsp:sp>
    <dsp:sp modelId="{2F82DB97-D03E-490F-98CB-544DC5A71310}">
      <dsp:nvSpPr>
        <dsp:cNvPr id="0" name=""/>
        <dsp:cNvSpPr/>
      </dsp:nvSpPr>
      <dsp:spPr>
        <a:xfrm>
          <a:off x="2104008" y="534128"/>
          <a:ext cx="2104007" cy="454040"/>
        </a:xfrm>
        <a:prstGeom prst="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000" kern="1200" dirty="0" smtClean="0"/>
            <a:t>各式功能按鈕</a:t>
          </a:r>
          <a:endParaRPr lang="zh-TW" altLang="en-US" sz="1000" kern="1200" dirty="0"/>
        </a:p>
      </dsp:txBody>
      <dsp:txXfrm>
        <a:off x="2104008" y="534128"/>
        <a:ext cx="2104007" cy="454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#1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alg type="composite"/>
    <dgm:shape xmlns:r="http://schemas.openxmlformats.org/officeDocument/2006/relationships" r:blip="">
      <dgm:adjLst/>
    </dgm:shape>
    <dgm:layoutNode name="dummyMaxCanvas">
      <dgm:alg type="sp"/>
      <dgm:shape xmlns:r="http://schemas.openxmlformats.org/officeDocument/2006/relationships" r:blip="">
        <dgm:adjLst/>
      </dgm:shape>
      <dgm:varLst/>
      <dgm:presOf/>
      <dgm:constrLst/>
      <dgm:ruleLst/>
    </dgm:layoutNode>
    <dgm:varLst>
      <dgm:chMax val="5"/>
      <dgm:dir/>
      <dgm:resizeHandles val="exact"/>
    </dgm:varLst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choose name="Name3">
      <dgm:if name="Name4" axis="ch" ptType="node" func="cnt" op="equ" val="1">
        <dgm:layoutNode name="OneNode_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varLst>
            <dgm:bulletEnabled val="1"/>
          </dgm:varLst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varLst>
                <dgm:bulletEnabled val="1"/>
              </dgm:varLst>
              <dgm:presOf axis="ch desOrSelf" ptType="node node" st="1 1" cnt="1 0"/>
              <dgm:constrLst/>
              <dgm:ruleLst/>
            </dgm:layoutNode>
            <dgm:layoutNode name="TwoNodes_2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varLst>
                <dgm:bulletEnabled val="1"/>
              </dgm:varLst>
              <dgm:presOf axis="ch desOrSelf" ptType="node node" st="2 1" cnt="1 0"/>
              <dgm:constrLst/>
              <dgm:ruleLst/>
            </dgm:layoutNode>
            <dgm:layoutNode name="TwoConn_1-2" styleLbl="fgAccFollowNode1"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varLst>
                <dgm:bulletEnabled val="1"/>
              </dgm:varLst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varLst>
                <dgm:bulletEnabled val="1"/>
              </dgm:varLst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varLst>
                <dgm:bulletEnabled val="1"/>
              </dgm:varLst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varLst>
                    <dgm:bulletEnabled val="1"/>
                  </dgm:varLst>
                  <dgm:presOf axis="ch desOrSelf" ptType="node node" st="1 1" cnt="1 0"/>
                  <dgm:constrLst/>
                  <dgm:ruleLst/>
                </dgm:layoutNode>
                <dgm:layoutNode name="ThreeNodes_2"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varLst>
                    <dgm:bulletEnabled val="1"/>
                  </dgm:varLst>
                  <dgm:presOf axis="ch desOrSelf" ptType="node node" st="2 1" cnt="1 0"/>
                  <dgm:constrLst/>
                  <dgm:ruleLst/>
                </dgm:layoutNode>
                <dgm:layoutNode name="ThreeNodes_3"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varLst>
                    <dgm:bulletEnabled val="1"/>
                  </dgm:varLst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varLst>
                    <dgm:bulletEnabled val="1"/>
                  </dgm:varLst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varLst>
                    <dgm:bulletEnabled val="1"/>
                  </dgm:varLst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varLst>
                    <dgm:bulletEnabled val="1"/>
                  </dgm:varLst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varLst>
                    <dgm:bulletEnabled val="1"/>
                  </dgm:varLst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varLst>
                    <dgm:bulletEnabled val="1"/>
                  </dgm:varLst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varLst>
                        <dgm:bulletEnabled val="1"/>
                      </dgm:varLst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varLst>
                        <dgm:bulletEnabled val="1"/>
                      </dgm:varLst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varLst>
                        <dgm:bulletEnabled val="1"/>
                      </dgm:varLst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varLst>
                        <dgm:bulletEnabled val="1"/>
                      </dgm:varLst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varLst>
                        <dgm:bulletEnabled val="1"/>
                      </dgm:varLst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varLst>
                        <dgm:bulletEnabled val="1"/>
                      </dgm:varLst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varLst>
                        <dgm:bulletEnabled val="1"/>
                      </dgm:varLst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varLst>
                        <dgm:bulletEnabled val="1"/>
                      </dgm:varLst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varLst>
                        <dgm:bulletEnabled val="1"/>
                      </dgm:varLst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varLst>
                        <dgm:bulletEnabled val="1"/>
                      </dgm:varLst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varLst>
                        <dgm:bulletEnabled val="1"/>
                      </dgm:varLst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varLst>
                            <dgm:bulletEnabled val="1"/>
                          </dgm:varLst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varLst>
                            <dgm:bulletEnabled val="1"/>
                          </dgm:varLst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varLst>
                            <dgm:bulletEnabled val="1"/>
                          </dgm:varLst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varLst>
                            <dgm:bulletEnabled val="1"/>
                          </dgm:varLst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varLst>
                            <dgm:bulletEnabled val="1"/>
                          </dgm:varLst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varLst>
                            <dgm:bulletEnabled val="1"/>
                          </dgm:varLst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varLst>
                            <dgm:bulletEnabled val="1"/>
                          </dgm:varLst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varLst>
                            <dgm:bulletEnabled val="1"/>
                          </dgm:varLst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varLst>
                            <dgm:bulletEnabled val="1"/>
                          </dgm:varLst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varLst>
                            <dgm:bulletEnabled val="1"/>
                          </dgm:varLst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varLst>
                            <dgm:bulletEnabled val="1"/>
                          </dgm:varLst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varLst>
                            <dgm:bulletEnabled val="1"/>
                          </dgm:varLst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varLst>
                            <dgm:bulletEnabled val="1"/>
                          </dgm:varLst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varLst>
                            <dgm:bulletEnabled val="1"/>
                          </dgm:varLst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23FE1587-51BB-4154-8F96-DB3D3A1369DA}" type="datetimeFigureOut">
              <a:rPr lang="zh-CN" smtClean="0"/>
              <a:pPr/>
              <a:t>2018/6/24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50C396F7-F700-4236-B7AD-BC65ED1DADF0}" type="slidenum">
              <a:rPr lang="zh-CN" smtClean="0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90045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384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980728"/>
            <a:ext cx="12192000" cy="587727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 alt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70078" y="1938735"/>
            <a:ext cx="2051844" cy="615553"/>
          </a:xfrm>
          <a:prstGeom prst="rect">
            <a:avLst/>
          </a:prstGeom>
          <a:noFill/>
        </p:spPr>
        <p:txBody>
          <a:bodyPr wrap="none" lIns="0" tIns="0" rIns="0" bIns="0" numCol="1" rtlCol="0" anchor="ctr">
            <a:spAutoFit/>
          </a:bodyPr>
          <a:lstStyle/>
          <a:p>
            <a:pPr algn="ctr"/>
            <a:r>
              <a:rPr lang="zh-TW" sz="4000" dirty="0">
                <a:gradFill>
                  <a:gsLst>
                    <a:gs pos="34000">
                      <a:srgbClr val="39BDED"/>
                    </a:gs>
                    <a:gs pos="56000">
                      <a:srgbClr val="37DFEA"/>
                    </a:gs>
                    <a:gs pos="80000">
                      <a:srgbClr val="1EF6DF"/>
                    </a:gs>
                    <a:gs pos="11000">
                      <a:srgbClr val="32AAE6"/>
                    </a:gs>
                  </a:gsLst>
                  <a:lin ang="5400000" scaled="1"/>
                </a:gradFill>
              </a:rPr>
              <a:t>期末專題</a:t>
            </a:r>
            <a:endParaRPr lang="zh-CN" sz="4000" dirty="0">
              <a:gradFill>
                <a:gsLst>
                  <a:gs pos="34000">
                    <a:srgbClr val="39BDED"/>
                  </a:gs>
                  <a:gs pos="56000">
                    <a:srgbClr val="37DFEA"/>
                  </a:gs>
                  <a:gs pos="80000">
                    <a:srgbClr val="1EF6DF"/>
                  </a:gs>
                  <a:gs pos="11000">
                    <a:srgbClr val="32AAE6"/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72013" y="2655716"/>
            <a:ext cx="6647975" cy="1015663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lvl="0" algn="ctr"/>
            <a:r>
              <a:rPr lang="zh-TW" sz="6000" spc="300" dirty="0">
                <a:solidFill>
                  <a:prstClr val="white"/>
                </a:solidFill>
                <a:cs typeface="+mn-ea"/>
              </a:rPr>
              <a:t>手寫數字辨識系統</a:t>
            </a:r>
            <a:endParaRPr lang="zh-CN" sz="6000" spc="300" dirty="0">
              <a:solidFill>
                <a:prstClr val="white"/>
              </a:solidFill>
              <a:cs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201290" y="5029984"/>
            <a:ext cx="3789421" cy="3600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altLang="zh-TW" sz="1600" dirty="0">
                <a:latin typeface="+mn-ea"/>
              </a:rPr>
              <a:t>405410016</a:t>
            </a:r>
            <a:r>
              <a:rPr lang="zh-TW" sz="1600" dirty="0">
                <a:latin typeface="+mn-ea"/>
              </a:rPr>
              <a:t>楊</a:t>
            </a:r>
            <a:r>
              <a:rPr lang="zh-TW" sz="1600" dirty="0" smtClean="0">
                <a:latin typeface="+mn-ea"/>
              </a:rPr>
              <a:t>淨、</a:t>
            </a:r>
            <a:r>
              <a:rPr lang="en-US" altLang="zh-TW" sz="1600" dirty="0" smtClean="0">
                <a:latin typeface="+mn-ea"/>
              </a:rPr>
              <a:t>405410010</a:t>
            </a:r>
            <a:r>
              <a:rPr lang="zh-TW" sz="1600" dirty="0">
                <a:latin typeface="+mn-ea"/>
              </a:rPr>
              <a:t>毛胤年</a:t>
            </a:r>
            <a:endParaRPr lang="en-US" altLang="zh-CN" sz="16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388114" y="273790"/>
            <a:ext cx="1415772" cy="461665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zh-CN" sz="2400" b="1" dirty="0" smtClean="0">
                <a:solidFill>
                  <a:schemeClr val="bg1"/>
                </a:solidFill>
                <a:cs typeface="+mn-ea"/>
              </a:rPr>
              <a:t>模型訓練</a:t>
            </a:r>
            <a:endParaRPr lang="zh-CN" sz="24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66"/>
          <p:cNvSpPr txBox="1"/>
          <p:nvPr/>
        </p:nvSpPr>
        <p:spPr>
          <a:xfrm>
            <a:off x="732392" y="1772816"/>
            <a:ext cx="3491400" cy="14773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>
            <a:defPPr>
              <a:defRPr lang="zh-CN" altLang="zh-CN"/>
            </a:defPPr>
            <a:lvl1pPr>
              <a:defRPr sz="2800" spc="20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TW" sz="5400" spc="0" dirty="0" smtClean="0">
                <a:solidFill>
                  <a:srgbClr val="C00000"/>
                </a:solidFill>
                <a:latin typeface="+mj-ea"/>
                <a:ea typeface="+mj-ea"/>
              </a:rPr>
              <a:t>DNN</a:t>
            </a:r>
          </a:p>
          <a:p>
            <a:r>
              <a:rPr lang="zh-TW" sz="1800" spc="0" dirty="0" smtClean="0">
                <a:solidFill>
                  <a:schemeClr val="accent2">
                    <a:lumMod val="50000"/>
                  </a:schemeClr>
                </a:solidFill>
                <a:latin typeface="+mj-ea"/>
              </a:rPr>
              <a:t> </a:t>
            </a:r>
            <a:r>
              <a:rPr lang="en-US" altLang="zh-TW" sz="1800" spc="0" dirty="0" smtClean="0">
                <a:solidFill>
                  <a:schemeClr val="accent2">
                    <a:lumMod val="50000"/>
                  </a:schemeClr>
                </a:solidFill>
                <a:latin typeface="+mj-ea"/>
              </a:rPr>
              <a:t>Deep </a:t>
            </a:r>
            <a:r>
              <a:rPr lang="en-US" altLang="zh-TW" sz="1800" spc="0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Neural Network</a:t>
            </a:r>
            <a:endParaRPr lang="en-US" altLang="zh-TW" sz="1800" spc="0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sz="1800" spc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 深度</a:t>
            </a:r>
            <a:r>
              <a:rPr lang="zh-TW" sz="1800" spc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神經</a:t>
            </a:r>
            <a:r>
              <a:rPr lang="zh-TW" sz="1800" spc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網路</a:t>
            </a:r>
            <a:endParaRPr lang="zh-CN" sz="1800" spc="0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30" name="資料庫圖表 29"/>
          <p:cNvGraphicFramePr/>
          <p:nvPr>
            <p:extLst>
              <p:ext uri="{D42A27DB-BD31-4B8C-83A1-F6EECF244321}">
                <p14:modId xmlns:p14="http://schemas.microsoft.com/office/powerpoint/2010/main" val="901977880"/>
              </p:ext>
            </p:extLst>
          </p:nvPr>
        </p:nvGraphicFramePr>
        <p:xfrm>
          <a:off x="4943872" y="1484784"/>
          <a:ext cx="6907640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748808" y="3507574"/>
            <a:ext cx="6096000" cy="2585323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一種模仿生物神經網路的數學</a:t>
            </a:r>
            <a:r>
              <a:rPr 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模型，</a:t>
            </a: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藉</a:t>
            </a:r>
            <a:r>
              <a:rPr 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由抽取資料的特徵，統計並歸納問題</a:t>
            </a:r>
            <a:r>
              <a:rPr 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每一層依據問題特性以及設計方針</a:t>
            </a:r>
            <a:r>
              <a:rPr 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都</a:t>
            </a:r>
            <a:r>
              <a:rPr 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有各自的層數及神經元數量</a:t>
            </a:r>
            <a:r>
              <a:rPr 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Hidden </a:t>
            </a:r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Layer</a:t>
            </a:r>
            <a:r>
              <a:rPr 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是</a:t>
            </a:r>
            <a:r>
              <a:rPr 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抽取特徵值</a:t>
            </a:r>
            <a:r>
              <a:rPr 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重要關鍵</a:t>
            </a: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依據</a:t>
            </a:r>
            <a:r>
              <a:rPr 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設計的好壞，直接影響模型的準確度。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9" grpId="0"/>
      <p:bldGraphic spid="30" grpId="0">
        <p:bldAsOne/>
      </p:bldGraphic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/>
          <p:nvPr/>
        </p:nvPicPr>
        <p:blipFill>
          <a:blip r:embed="rId2" cstate="print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360" y="1700808"/>
            <a:ext cx="6467908" cy="38164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48128" y="1556792"/>
            <a:ext cx="3942714" cy="466281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TW" kern="100" spc="25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將</a:t>
            </a:r>
            <a:r>
              <a:rPr lang="en-US" altLang="zh-TW" kern="100" spc="25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28*28 </a:t>
            </a:r>
            <a:r>
              <a:rPr lang="en-US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pixels</a:t>
            </a:r>
            <a:r>
              <a:rPr lang="zh-TW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的二維陣列拉成</a:t>
            </a:r>
            <a:r>
              <a:rPr lang="en-US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784 pixels</a:t>
            </a:r>
            <a:r>
              <a:rPr lang="zh-TW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的一維陣列，再將陣列輸入</a:t>
            </a:r>
            <a:r>
              <a:rPr lang="en-US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Input Layer</a:t>
            </a:r>
            <a:r>
              <a:rPr lang="zh-TW" altLang="zh-TW" kern="100" spc="25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。</a:t>
            </a:r>
            <a:endParaRPr lang="en-US" altLang="zh-TW" kern="100" spc="25" dirty="0" smtClean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n"/>
            </a:pPr>
            <a:endParaRPr lang="en-US" altLang="zh-TW" kern="100" spc="25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TW" altLang="zh-TW" kern="100" spc="25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中間</a:t>
            </a:r>
            <a:r>
              <a:rPr lang="zh-TW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我們用了</a:t>
            </a:r>
            <a:r>
              <a:rPr lang="en-US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3</a:t>
            </a:r>
            <a:r>
              <a:rPr lang="zh-TW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層</a:t>
            </a:r>
            <a:r>
              <a:rPr lang="en-US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Hidden Layer(</a:t>
            </a:r>
            <a:r>
              <a:rPr lang="zh-TW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每層</a:t>
            </a:r>
            <a:r>
              <a:rPr lang="en-US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16</a:t>
            </a:r>
            <a:r>
              <a:rPr lang="zh-TW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個</a:t>
            </a:r>
            <a:r>
              <a:rPr lang="en-US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Node)</a:t>
            </a:r>
            <a:r>
              <a:rPr lang="zh-TW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來抽取圖片的</a:t>
            </a:r>
            <a:r>
              <a:rPr lang="zh-TW" altLang="zh-TW" kern="100" spc="25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特徵</a:t>
            </a:r>
            <a:r>
              <a:rPr lang="zh-TW" kern="100" spc="25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。</a:t>
            </a:r>
            <a:endParaRPr lang="en-US" altLang="zh-TW" kern="100" spc="25" dirty="0" smtClean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n"/>
            </a:pPr>
            <a:endParaRPr lang="en-US" altLang="zh-TW" kern="100" spc="25" dirty="0" smtClean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TW" altLang="zh-TW" kern="100" spc="25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最後</a:t>
            </a:r>
            <a:r>
              <a:rPr lang="en-US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Output Layer</a:t>
            </a:r>
            <a:r>
              <a:rPr lang="zh-TW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會將</a:t>
            </a:r>
            <a:r>
              <a:rPr lang="en-US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node</a:t>
            </a:r>
            <a:r>
              <a:rPr lang="zh-TW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收束到</a:t>
            </a:r>
            <a:r>
              <a:rPr lang="en-US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0~9</a:t>
            </a:r>
            <a:r>
              <a:rPr lang="zh-TW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，得出</a:t>
            </a:r>
            <a:r>
              <a:rPr lang="en-US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10</a:t>
            </a:r>
            <a:r>
              <a:rPr lang="zh-TW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組機率，取最高的當作</a:t>
            </a:r>
            <a:r>
              <a:rPr lang="en-US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Output</a:t>
            </a:r>
            <a:r>
              <a:rPr lang="zh-TW" altLang="zh-TW" kern="100" spc="25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。</a:t>
            </a:r>
            <a:endParaRPr lang="zh-TW" altLang="zh-TW" sz="1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文本框 22"/>
          <p:cNvSpPr txBox="1"/>
          <p:nvPr/>
        </p:nvSpPr>
        <p:spPr>
          <a:xfrm>
            <a:off x="5323996" y="273790"/>
            <a:ext cx="1544012" cy="461665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DNN</a:t>
            </a:r>
            <a:r>
              <a:rPr 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架構</a:t>
            </a:r>
            <a:endParaRPr lang="zh-CN" sz="2400" b="1" dirty="0">
              <a:solidFill>
                <a:schemeClr val="bg1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01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170107" y="273790"/>
            <a:ext cx="1851789" cy="461665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DNN</a:t>
            </a:r>
            <a:r>
              <a:rPr lang="zh-TW" sz="2400" b="1" dirty="0" smtClean="0">
                <a:solidFill>
                  <a:schemeClr val="bg1"/>
                </a:solidFill>
                <a:cs typeface="+mn-ea"/>
              </a:rPr>
              <a:t>神經元</a:t>
            </a:r>
            <a:endParaRPr lang="zh-CN" sz="24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505450" y="3640738"/>
            <a:ext cx="3767593" cy="424731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DNN </a:t>
            </a:r>
            <a:r>
              <a:rPr 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的各神經元皆代表</a:t>
            </a:r>
            <a:r>
              <a:rPr 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數值</a:t>
            </a: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神經元</a:t>
            </a:r>
            <a:r>
              <a:rPr 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若僅做加權計算，則輸入輸出脫離不了線性關係，喪失神經網路的意義，因此必須加入激勵</a:t>
            </a:r>
            <a:r>
              <a:rPr 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函數</a:t>
            </a: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zh-TW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將</a:t>
            </a:r>
            <a:r>
              <a:rPr 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上述套用在其他的神經元，我們可以依序得到 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DNN </a:t>
            </a:r>
            <a:r>
              <a:rPr 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各神經元的數值 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endParaRPr lang="en-US" altLang="zh-TW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9" name="群組 98"/>
          <p:cNvGrpSpPr/>
          <p:nvPr/>
        </p:nvGrpSpPr>
        <p:grpSpPr>
          <a:xfrm>
            <a:off x="4223792" y="1772816"/>
            <a:ext cx="7618861" cy="4392488"/>
            <a:chOff x="1664364" y="905855"/>
            <a:chExt cx="10214290" cy="5855011"/>
          </a:xfrm>
        </p:grpSpPr>
        <p:sp>
          <p:nvSpPr>
            <p:cNvPr id="100" name="圓角矩形 99"/>
            <p:cNvSpPr/>
            <p:nvPr/>
          </p:nvSpPr>
          <p:spPr>
            <a:xfrm>
              <a:off x="9058543" y="905855"/>
              <a:ext cx="2820111" cy="5855011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TW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1" name="圓角矩形圖說文字 100"/>
            <p:cNvSpPr/>
            <p:nvPr/>
          </p:nvSpPr>
          <p:spPr>
            <a:xfrm rot="5400000">
              <a:off x="2236367" y="333853"/>
              <a:ext cx="5855010" cy="6999015"/>
            </a:xfrm>
            <a:prstGeom prst="wedgeRoundRectCallout">
              <a:avLst>
                <a:gd name="adj1" fmla="val -22715"/>
                <a:gd name="adj2" fmla="val 71258"/>
                <a:gd name="adj3" fmla="val 16667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TW"/>
            </a:p>
          </p:txBody>
        </p:sp>
        <p:sp>
          <p:nvSpPr>
            <p:cNvPr id="102" name="橢圓 101"/>
            <p:cNvSpPr/>
            <p:nvPr/>
          </p:nvSpPr>
          <p:spPr>
            <a:xfrm>
              <a:off x="2256090" y="1307507"/>
              <a:ext cx="1187865" cy="118786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 </a:t>
              </a:r>
              <a:r>
                <a:rPr lang="en-US" altLang="zh-TW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3" name="橢圓 102"/>
            <p:cNvSpPr/>
            <p:nvPr/>
          </p:nvSpPr>
          <p:spPr>
            <a:xfrm>
              <a:off x="2256088" y="3224614"/>
              <a:ext cx="1187865" cy="118786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 </a:t>
              </a:r>
              <a:r>
                <a:rPr lang="en-US" altLang="zh-TW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4" name="橢圓 103"/>
            <p:cNvSpPr/>
            <p:nvPr/>
          </p:nvSpPr>
          <p:spPr>
            <a:xfrm>
              <a:off x="2256088" y="5141721"/>
              <a:ext cx="1187865" cy="118786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 </a:t>
              </a:r>
              <a:r>
                <a:rPr lang="en-US" altLang="zh-TW" sz="2400" dirty="0" err="1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</a:t>
              </a:r>
              <a:endParaRPr 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5" name="橢圓 104"/>
            <p:cNvSpPr/>
            <p:nvPr/>
          </p:nvSpPr>
          <p:spPr>
            <a:xfrm>
              <a:off x="5460763" y="3268768"/>
              <a:ext cx="1143711" cy="114371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altLang="zh-TW" sz="3600" b="1" dirty="0" smtClean="0"/>
                <a:t>+</a:t>
              </a:r>
              <a:endParaRPr lang="zh-TW" sz="3600" b="1" dirty="0"/>
            </a:p>
          </p:txBody>
        </p:sp>
        <p:cxnSp>
          <p:nvCxnSpPr>
            <p:cNvPr id="106" name="直線單箭頭接點 105"/>
            <p:cNvCxnSpPr>
              <a:stCxn id="102" idx="6"/>
              <a:endCxn id="105" idx="2"/>
            </p:cNvCxnSpPr>
            <p:nvPr/>
          </p:nvCxnSpPr>
          <p:spPr>
            <a:xfrm>
              <a:off x="3443955" y="1901440"/>
              <a:ext cx="2016808" cy="193918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7" name="直線單箭頭接點 106"/>
            <p:cNvCxnSpPr>
              <a:stCxn id="103" idx="6"/>
              <a:endCxn id="105" idx="2"/>
            </p:cNvCxnSpPr>
            <p:nvPr/>
          </p:nvCxnSpPr>
          <p:spPr>
            <a:xfrm>
              <a:off x="3443953" y="3818547"/>
              <a:ext cx="2016810" cy="2207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直線單箭頭接點 107"/>
            <p:cNvCxnSpPr>
              <a:stCxn id="104" idx="6"/>
              <a:endCxn id="105" idx="2"/>
            </p:cNvCxnSpPr>
            <p:nvPr/>
          </p:nvCxnSpPr>
          <p:spPr>
            <a:xfrm flipV="1">
              <a:off x="3443953" y="3840624"/>
              <a:ext cx="2016810" cy="189503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9" name="矩形 108"/>
            <p:cNvSpPr/>
            <p:nvPr/>
          </p:nvSpPr>
          <p:spPr>
            <a:xfrm>
              <a:off x="4186746" y="2377722"/>
              <a:ext cx="890149" cy="697431"/>
            </a:xfrm>
            <a:prstGeom prst="rect">
              <a:avLst/>
            </a:prstGeom>
            <a:noFill/>
          </p:spPr>
          <p:txBody>
            <a:bodyPr wrap="none" lIns="91440" tIns="45720" rIns="91440" bIns="45720" numCol="1">
              <a:spAutoFit/>
            </a:bodyPr>
            <a:lstStyle/>
            <a:p>
              <a:pPr algn="ctr"/>
              <a:r>
                <a:rPr lang="en-US" altLang="zh-TW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</a:t>
              </a:r>
              <a:r>
                <a:rPr lang="en-US" altLang="zh-TW" sz="16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4186746" y="3567977"/>
              <a:ext cx="890149" cy="697431"/>
            </a:xfrm>
            <a:prstGeom prst="rect">
              <a:avLst/>
            </a:prstGeom>
            <a:noFill/>
          </p:spPr>
          <p:txBody>
            <a:bodyPr wrap="none" lIns="91440" tIns="45720" rIns="91440" bIns="45720" numCol="1">
              <a:spAutoFit/>
            </a:bodyPr>
            <a:lstStyle/>
            <a:p>
              <a:pPr algn="ctr"/>
              <a:r>
                <a:rPr lang="en-US" altLang="zh-TW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</a:t>
              </a:r>
              <a:r>
                <a:rPr lang="en-US" altLang="zh-TW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4230799" y="4788139"/>
              <a:ext cx="802038" cy="697431"/>
            </a:xfrm>
            <a:prstGeom prst="rect">
              <a:avLst/>
            </a:prstGeom>
            <a:noFill/>
          </p:spPr>
          <p:txBody>
            <a:bodyPr wrap="none" lIns="91440" tIns="45720" rIns="91440" bIns="45720" numCol="1">
              <a:spAutoFit/>
            </a:bodyPr>
            <a:lstStyle/>
            <a:p>
              <a:pPr algn="ctr"/>
              <a:r>
                <a:rPr lang="en-US" altLang="zh-TW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</a:t>
              </a:r>
              <a:r>
                <a:rPr lang="en-US" altLang="zh-TW" sz="16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</a:t>
              </a:r>
              <a:endParaRPr lang="zh-TW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2" name="橢圓 111"/>
            <p:cNvSpPr/>
            <p:nvPr/>
          </p:nvSpPr>
          <p:spPr>
            <a:xfrm>
              <a:off x="5460763" y="1463469"/>
              <a:ext cx="1143711" cy="11437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altLang="zh-TW" sz="4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13" name="直線單箭頭接點 112"/>
            <p:cNvCxnSpPr>
              <a:stCxn id="112" idx="4"/>
              <a:endCxn id="105" idx="0"/>
            </p:cNvCxnSpPr>
            <p:nvPr/>
          </p:nvCxnSpPr>
          <p:spPr>
            <a:xfrm>
              <a:off x="6032619" y="2607180"/>
              <a:ext cx="0" cy="66158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圓角矩形 113"/>
            <p:cNvSpPr/>
            <p:nvPr/>
          </p:nvSpPr>
          <p:spPr>
            <a:xfrm>
              <a:off x="6940821" y="3120106"/>
              <a:ext cx="1406497" cy="14410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r"/>
              <a:r>
                <a:rPr lang="zh-TW" sz="28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激勵</a:t>
              </a:r>
              <a:endPara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r"/>
              <a:r>
                <a:rPr lang="zh-TW" sz="28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函數</a:t>
              </a:r>
              <a:endParaRPr 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15" name="直線單箭頭接點 114"/>
            <p:cNvCxnSpPr>
              <a:stCxn id="105" idx="6"/>
              <a:endCxn id="114" idx="1"/>
            </p:cNvCxnSpPr>
            <p:nvPr/>
          </p:nvCxnSpPr>
          <p:spPr>
            <a:xfrm flipV="1">
              <a:off x="6604474" y="3840623"/>
              <a:ext cx="336347" cy="1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6" name="圓角矩形 115"/>
            <p:cNvSpPr/>
            <p:nvPr/>
          </p:nvSpPr>
          <p:spPr>
            <a:xfrm>
              <a:off x="9285718" y="3365496"/>
              <a:ext cx="2365760" cy="1002707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zh-TW" sz="28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神經</a:t>
              </a:r>
              <a:r>
                <a:rPr 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元</a:t>
              </a:r>
            </a:p>
          </p:txBody>
        </p:sp>
        <p:sp>
          <p:nvSpPr>
            <p:cNvPr id="117" name="向右箭號 116"/>
            <p:cNvSpPr/>
            <p:nvPr/>
          </p:nvSpPr>
          <p:spPr>
            <a:xfrm>
              <a:off x="8663381" y="3624186"/>
              <a:ext cx="1143709" cy="531303"/>
            </a:xfrm>
            <a:prstGeom prst="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TW"/>
            </a:p>
          </p:txBody>
        </p:sp>
        <p:sp>
          <p:nvSpPr>
            <p:cNvPr id="118" name="圓角矩形 117"/>
            <p:cNvSpPr/>
            <p:nvPr/>
          </p:nvSpPr>
          <p:spPr>
            <a:xfrm>
              <a:off x="9238005" y="1050888"/>
              <a:ext cx="2375729" cy="6922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zh-TW" sz="4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下一層</a:t>
              </a:r>
              <a:endParaRPr 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263352" y="1052736"/>
            <a:ext cx="3888432" cy="2376264"/>
            <a:chOff x="335360" y="980728"/>
            <a:chExt cx="3888432" cy="2376264"/>
          </a:xfrm>
        </p:grpSpPr>
        <p:sp>
          <p:nvSpPr>
            <p:cNvPr id="119" name="圓角矩形 118"/>
            <p:cNvSpPr/>
            <p:nvPr/>
          </p:nvSpPr>
          <p:spPr>
            <a:xfrm rot="5400000">
              <a:off x="2333205" y="2310331"/>
              <a:ext cx="457835" cy="1163098"/>
            </a:xfrm>
            <a:prstGeom prst="roundRect">
              <a:avLst/>
            </a:prstGeom>
            <a:solidFill>
              <a:srgbClr val="D69E9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TW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1980575" y="1526742"/>
              <a:ext cx="457835" cy="1597471"/>
            </a:xfrm>
            <a:prstGeom prst="roundRect">
              <a:avLst/>
            </a:prstGeom>
            <a:solidFill>
              <a:srgbClr val="B8AAC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TW"/>
            </a:p>
          </p:txBody>
        </p:sp>
        <p:pic>
          <p:nvPicPr>
            <p:cNvPr id="98" name="圖片 97"/>
            <p:cNvPicPr/>
            <p:nvPr/>
          </p:nvPicPr>
          <p:blipFill>
            <a:blip r:embed="rId2" cstate="print">
              <a:clrChange>
                <a:clrFrom>
                  <a:srgbClr val="EFEDE3"/>
                </a:clrFrom>
                <a:clrTo>
                  <a:srgbClr val="EFEDE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5360" y="980728"/>
              <a:ext cx="3888432" cy="237626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802495" y="273790"/>
            <a:ext cx="587020" cy="461665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  <a:cs typeface="+mn-ea"/>
              </a:rPr>
              <a:t>QT</a:t>
            </a:r>
            <a:endParaRPr lang="zh-CN" sz="24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2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407368" y="1268760"/>
            <a:ext cx="2808312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 smtClean="0">
                <a:solidFill>
                  <a:srgbClr val="C00000"/>
                </a:solidFill>
                <a:latin typeface="+mj-ea"/>
              </a:rPr>
              <a:t>Q</a:t>
            </a:r>
            <a:r>
              <a:rPr lang="en-US" altLang="zh-CN" sz="4400" dirty="0" smtClean="0">
                <a:solidFill>
                  <a:srgbClr val="C00000"/>
                </a:solidFill>
                <a:latin typeface="+mj-ea"/>
              </a:rPr>
              <a:t>T</a:t>
            </a:r>
          </a:p>
          <a:p>
            <a:r>
              <a:rPr lang="en-US" altLang="zh-CN" dirty="0" smtClean="0">
                <a:solidFill>
                  <a:srgbClr val="632523"/>
                </a:solidFill>
                <a:latin typeface="+mj-ea"/>
              </a:rPr>
              <a:t>C++</a:t>
            </a:r>
            <a:r>
              <a:rPr lang="zh-TW" altLang="en-US" dirty="0" smtClean="0">
                <a:solidFill>
                  <a:srgbClr val="632523"/>
                </a:solidFill>
                <a:latin typeface="+mj-ea"/>
              </a:rPr>
              <a:t>應用程式開發框架</a:t>
            </a:r>
            <a:endParaRPr lang="en-US" altLang="zh-CN" dirty="0" smtClean="0">
              <a:solidFill>
                <a:srgbClr val="632523"/>
              </a:solidFill>
              <a:latin typeface="+mj-ea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79376" y="2564904"/>
            <a:ext cx="68407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有免付費版的開源碼版本</a:t>
            </a:r>
            <a:endParaRPr lang="en-US" altLang="zh-TW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在非商業用途上，可以用來開發免費、開源的軟體。</a:t>
            </a:r>
            <a:endParaRPr lang="en-US" altLang="zh-TW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itchFamily="2" charset="2"/>
              <a:buChar char="n"/>
            </a:pPr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跨平台的可移植性、建置</a:t>
            </a:r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/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自己編寫的</a:t>
            </a:r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QT</a:t>
            </a:r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程序，只要重新編譯就可以運行在</a:t>
            </a:r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Windows, Mac OS X, Linux </a:t>
            </a:r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和一些手機平台，這是一件多麼美妙的事情！</a:t>
            </a:r>
            <a:endParaRPr lang="en-US" altLang="zh-TW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itchFamily="2" charset="2"/>
              <a:buChar char="n"/>
            </a:pPr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架構完善、功能強大的</a:t>
            </a:r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庫</a:t>
            </a:r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/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QT</a:t>
            </a:r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已經不僅僅是個</a:t>
            </a:r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庫了，</a:t>
            </a:r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Qt</a:t>
            </a:r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庫包括多達 </a:t>
            </a:r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250 </a:t>
            </a:r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個以上的 </a:t>
            </a:r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C++ </a:t>
            </a:r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類，甚至還包括正規運算式的處理功能。</a:t>
            </a:r>
            <a:endParaRPr lang="en-US" altLang="zh-TW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itchFamily="2" charset="2"/>
              <a:buChar char="n"/>
            </a:pPr>
            <a:endParaRPr lang="en-US" altLang="zh-TW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itchFamily="2" charset="2"/>
              <a:buChar char="n"/>
            </a:pPr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跨平台的</a:t>
            </a:r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IDE</a:t>
            </a:r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“Qt Creator”:</a:t>
            </a:r>
          </a:p>
          <a:p>
            <a:pPr lvl="1"/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簡單、強大的操作介面。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E0E0E"/>
              </a:clrFrom>
              <a:clrTo>
                <a:srgbClr val="0E0E0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60096" y="1484784"/>
            <a:ext cx="4974282" cy="22322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037379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2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 rot="18784635">
            <a:off x="1817615" y="1905815"/>
            <a:ext cx="3095768" cy="3103526"/>
          </a:xfrm>
          <a:prstGeom prst="roundRect">
            <a:avLst>
              <a:gd name="adj" fmla="val 6182"/>
            </a:avLst>
          </a:prstGeom>
          <a:solidFill>
            <a:srgbClr val="37D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anchor="ctr"/>
          <a:lstStyle/>
          <a:p>
            <a:pPr algn="ctr">
              <a:defRPr/>
            </a:pPr>
            <a:endParaRPr lang="zh-CN" sz="2400"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>
          <a:xfrm rot="18784635">
            <a:off x="4586818" y="2815167"/>
            <a:ext cx="1136651" cy="1119715"/>
          </a:xfrm>
          <a:prstGeom prst="roundRect">
            <a:avLst>
              <a:gd name="adj" fmla="val 10833"/>
            </a:avLst>
          </a:prstGeom>
          <a:solidFill>
            <a:srgbClr val="1EF6D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anchor="ctr"/>
          <a:lstStyle/>
          <a:p>
            <a:pPr algn="ctr">
              <a:defRPr/>
            </a:pPr>
            <a:endParaRPr lang="zh-CN" sz="2400"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/>
        </p:nvSpPr>
        <p:spPr>
          <a:xfrm rot="18784635">
            <a:off x="2098676" y="2187577"/>
            <a:ext cx="2533649" cy="2540000"/>
          </a:xfrm>
          <a:prstGeom prst="roundRect">
            <a:avLst>
              <a:gd name="adj" fmla="val 6182"/>
            </a:avLst>
          </a:prstGeom>
          <a:solidFill>
            <a:srgbClr val="37DFE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anchor="ctr"/>
          <a:lstStyle/>
          <a:p>
            <a:pPr algn="ctr">
              <a:defRPr/>
            </a:pPr>
            <a:endParaRPr lang="zh-CN" sz="2400">
              <a:cs typeface="+mn-ea"/>
              <a:sym typeface="+mn-lt"/>
            </a:endParaRPr>
          </a:p>
        </p:txBody>
      </p:sp>
      <p:sp>
        <p:nvSpPr>
          <p:cNvPr id="11" name="圆角矩形 10"/>
          <p:cNvSpPr/>
          <p:nvPr/>
        </p:nvSpPr>
        <p:spPr>
          <a:xfrm rot="18784635">
            <a:off x="4548718" y="4123267"/>
            <a:ext cx="510116" cy="531284"/>
          </a:xfrm>
          <a:prstGeom prst="roundRect">
            <a:avLst/>
          </a:prstGeom>
          <a:solidFill>
            <a:srgbClr val="32AA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anchor="ctr"/>
          <a:lstStyle/>
          <a:p>
            <a:pPr algn="ctr">
              <a:defRPr/>
            </a:pPr>
            <a:endParaRPr lang="zh-CN" sz="2400">
              <a:cs typeface="+mn-ea"/>
              <a:sym typeface="+mn-lt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>
          <a:xfrm>
            <a:off x="2381251" y="2476500"/>
            <a:ext cx="1925527" cy="189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735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sz="11735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312024" y="2476500"/>
            <a:ext cx="5879976" cy="1897892"/>
            <a:chOff x="6312024" y="2476500"/>
            <a:chExt cx="5879976" cy="1897892"/>
          </a:xfrm>
        </p:grpSpPr>
        <p:sp>
          <p:nvSpPr>
            <p:cNvPr id="14" name="同侧圆角矩形 13"/>
            <p:cNvSpPr/>
            <p:nvPr/>
          </p:nvSpPr>
          <p:spPr>
            <a:xfrm rot="16200000">
              <a:off x="8303066" y="485458"/>
              <a:ext cx="1897892" cy="5879976"/>
            </a:xfrm>
            <a:prstGeom prst="round2SameRect">
              <a:avLst/>
            </a:prstGeom>
            <a:solidFill>
              <a:srgbClr val="38465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anchor="ctr"/>
            <a:lstStyle/>
            <a:p>
              <a:pPr algn="ctr"/>
              <a:endParaRPr lang="zh-CN" sz="2400">
                <a:cs typeface="+mn-ea"/>
              </a:endParaRPr>
            </a:p>
          </p:txBody>
        </p:sp>
        <p:sp>
          <p:nvSpPr>
            <p:cNvPr id="15" name="TextBox 20"/>
            <p:cNvSpPr txBox="1"/>
            <p:nvPr/>
          </p:nvSpPr>
          <p:spPr>
            <a:xfrm>
              <a:off x="6730998" y="2730777"/>
              <a:ext cx="2646878" cy="830997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pPr algn="ctr"/>
              <a:r>
                <a:rPr lang="zh-TW" sz="4800" dirty="0">
                  <a:solidFill>
                    <a:srgbClr val="1EF6DF"/>
                  </a:solidFill>
                  <a:latin typeface="+mj-ea"/>
                </a:rPr>
                <a:t>成果展示</a:t>
              </a:r>
              <a:endParaRPr lang="zh-CN" sz="4800" dirty="0">
                <a:solidFill>
                  <a:srgbClr val="1EF6DF"/>
                </a:solidFill>
                <a:latin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730998" y="3561774"/>
              <a:ext cx="3331874" cy="584775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PROJECT RESULTS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388119" y="273790"/>
            <a:ext cx="1415773" cy="461665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cs typeface="+mn-ea"/>
              </a:rPr>
              <a:t>成果展示</a:t>
            </a:r>
            <a:endParaRPr lang="zh-CN" altLang="zh-TW" sz="24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2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資料庫圖表 12"/>
          <p:cNvGraphicFramePr/>
          <p:nvPr/>
        </p:nvGraphicFramePr>
        <p:xfrm>
          <a:off x="911424" y="1196752"/>
          <a:ext cx="4208016" cy="2493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1424" y="3933056"/>
            <a:ext cx="4104456" cy="2553039"/>
          </a:xfrm>
          <a:prstGeom prst="rect">
            <a:avLst/>
          </a:prstGeom>
          <a:ln w="76200"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5591944" y="2348880"/>
            <a:ext cx="6336704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4000" b="1" i="0" u="none" strike="noStrike" cap="none" normalizeH="0" baseline="0" dirty="0" smtClean="0">
                <a:ln>
                  <a:noFill/>
                </a:ln>
                <a:solidFill>
                  <a:srgbClr val="632523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數字辨識程式</a:t>
            </a:r>
            <a:r>
              <a:rPr kumimoji="1" lang="zh-TW" sz="4000" b="1" i="0" u="none" strike="noStrike" cap="none" normalizeH="0" baseline="0" dirty="0" smtClean="0">
                <a:ln>
                  <a:noFill/>
                </a:ln>
                <a:solidFill>
                  <a:srgbClr val="632523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使用方式</a:t>
            </a:r>
            <a:r>
              <a:rPr kumimoji="1" lang="en-US" altLang="zh-TW" sz="4000" b="1" i="0" u="none" strike="noStrike" cap="none" normalizeH="0" baseline="0" dirty="0" smtClean="0">
                <a:ln>
                  <a:noFill/>
                </a:ln>
                <a:solidFill>
                  <a:srgbClr val="632523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:</a:t>
            </a:r>
            <a:endParaRPr kumimoji="1" lang="en-US" altLang="zh-TW" sz="4000" b="0" i="0" u="none" strike="noStrike" cap="none" normalizeH="0" baseline="0" dirty="0" smtClean="0">
              <a:ln>
                <a:noFill/>
              </a:ln>
              <a:solidFill>
                <a:srgbClr val="632523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在左上角的大繪圖區繪製數字。</a:t>
            </a:r>
            <a:endParaRPr kumimoji="1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按下</a:t>
            </a:r>
            <a:r>
              <a:rPr kumimoji="1" lang="en-US" alt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OK</a:t>
            </a: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後，便會開始運算，並將計算結果文字附加到剪貼簿。</a:t>
            </a:r>
            <a:endParaRPr kumimoji="1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按下</a:t>
            </a:r>
            <a:r>
              <a:rPr kumimoji="1" lang="en-US" alt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View</a:t>
            </a: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能觀察剪貼簿中的文字。</a:t>
            </a:r>
            <a:endParaRPr kumimoji="1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按下</a:t>
            </a:r>
            <a:r>
              <a:rPr kumimoji="1" lang="en-US" alt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clear</a:t>
            </a: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能清除重繪。</a:t>
            </a:r>
            <a:endParaRPr kumimoji="1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按下</a:t>
            </a:r>
            <a:r>
              <a:rPr kumimoji="1" lang="en-US" alt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clean Copy</a:t>
            </a: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能清除剪貼簿中內容。</a:t>
            </a:r>
            <a:endParaRPr kumimoji="1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按下</a:t>
            </a:r>
            <a:r>
              <a:rPr kumimoji="1" lang="en-US" alt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backspace </a:t>
            </a: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可以像鍵盤退格鍵一樣，將最後一個寫錯的字從剪貼簿中刪除。</a:t>
            </a:r>
            <a:endParaRPr kumimoji="1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在想要的地方右鍵貼上吧</a:t>
            </a:r>
            <a:r>
              <a:rPr kumimoji="1" lang="en-US" alt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! </a:t>
            </a:r>
            <a:endParaRPr kumimoji="1" lang="en-US" altLang="zh-TW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37379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13" grpId="0">
        <p:bldAsOne/>
      </p:bldGraphic>
      <p:bldP spid="10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388118" y="273790"/>
            <a:ext cx="1415773" cy="461665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cs typeface="+mn-ea"/>
              </a:rPr>
              <a:t>成果展示</a:t>
            </a:r>
            <a:endParaRPr lang="zh-CN" sz="24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36912"/>
            <a:ext cx="5521643" cy="3384376"/>
          </a:xfrm>
          <a:prstGeom prst="rect">
            <a:avLst/>
          </a:prstGeom>
          <a:solidFill>
            <a:srgbClr val="384656"/>
          </a:solidFill>
          <a:ln w="57150" cap="sq">
            <a:solidFill>
              <a:srgbClr val="38495A"/>
            </a:solidFill>
            <a:miter lim="800000"/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grpSp>
        <p:nvGrpSpPr>
          <p:cNvPr id="17" name="群組 16"/>
          <p:cNvGrpSpPr/>
          <p:nvPr/>
        </p:nvGrpSpPr>
        <p:grpSpPr>
          <a:xfrm>
            <a:off x="119336" y="2060848"/>
            <a:ext cx="3240360" cy="720080"/>
            <a:chOff x="119336" y="1988840"/>
            <a:chExt cx="3240360" cy="720080"/>
          </a:xfrm>
        </p:grpSpPr>
        <p:sp>
          <p:nvSpPr>
            <p:cNvPr id="15" name="圓角矩形 14"/>
            <p:cNvSpPr/>
            <p:nvPr/>
          </p:nvSpPr>
          <p:spPr>
            <a:xfrm>
              <a:off x="119336" y="1988840"/>
              <a:ext cx="3168352" cy="720080"/>
            </a:xfrm>
            <a:prstGeom prst="roundRect">
              <a:avLst>
                <a:gd name="adj" fmla="val 7856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numCol="1" rtlCol="0" anchor="ctr"/>
            <a:lstStyle/>
            <a:p>
              <a:pPr algn="ctr"/>
              <a:endParaRPr lang="zh-TW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91344" y="1988840"/>
              <a:ext cx="3168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632523"/>
                  </a:solidFill>
                </a:rPr>
                <a:t>Step1 :</a:t>
              </a:r>
            </a:p>
            <a:p>
              <a:r>
                <a:rPr lang="zh-TW" altLang="en-US" dirty="0" smtClean="0">
                  <a:solidFill>
                    <a:srgbClr val="632523"/>
                  </a:solidFill>
                </a:rPr>
                <a:t>寫上數字 </a:t>
              </a:r>
              <a:endParaRPr lang="en-US" altLang="zh-TW" dirty="0" smtClean="0">
                <a:solidFill>
                  <a:srgbClr val="632523"/>
                </a:solidFill>
              </a:endParaRP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8008" y="2636912"/>
            <a:ext cx="5494704" cy="3356367"/>
          </a:xfrm>
          <a:prstGeom prst="rect">
            <a:avLst/>
          </a:prstGeom>
          <a:solidFill>
            <a:srgbClr val="384656"/>
          </a:solidFill>
          <a:ln w="57150" cap="sq">
            <a:solidFill>
              <a:srgbClr val="38495A"/>
            </a:solidFill>
            <a:miter lim="800000"/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grpSp>
        <p:nvGrpSpPr>
          <p:cNvPr id="18" name="群組 17"/>
          <p:cNvGrpSpPr/>
          <p:nvPr/>
        </p:nvGrpSpPr>
        <p:grpSpPr>
          <a:xfrm>
            <a:off x="-528736" y="1124744"/>
            <a:ext cx="6984776" cy="786459"/>
            <a:chOff x="-528736" y="1124744"/>
            <a:chExt cx="6984776" cy="786459"/>
          </a:xfrm>
        </p:grpSpPr>
        <p:sp>
          <p:nvSpPr>
            <p:cNvPr id="13" name="圓角矩形 12"/>
            <p:cNvSpPr/>
            <p:nvPr/>
          </p:nvSpPr>
          <p:spPr>
            <a:xfrm>
              <a:off x="-528736" y="1124744"/>
              <a:ext cx="6984776" cy="786459"/>
            </a:xfrm>
            <a:prstGeom prst="roundRect">
              <a:avLst>
                <a:gd name="adj" fmla="val 7856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numCol="1" rtlCol="0" anchor="ctr"/>
            <a:lstStyle/>
            <a:p>
              <a:pPr algn="ctr"/>
              <a:endParaRPr lang="zh-TW"/>
            </a:p>
          </p:txBody>
        </p:sp>
        <p:sp>
          <p:nvSpPr>
            <p:cNvPr id="12" name="矩形 11"/>
            <p:cNvSpPr/>
            <p:nvPr/>
          </p:nvSpPr>
          <p:spPr>
            <a:xfrm>
              <a:off x="551384" y="1124744"/>
              <a:ext cx="547457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4000" dirty="0" smtClean="0">
                  <a:solidFill>
                    <a:srgbClr val="38495A"/>
                  </a:solidFill>
                </a:rPr>
                <a:t>目標</a:t>
              </a:r>
              <a:r>
                <a:rPr lang="en-US" altLang="zh-TW" sz="4000" dirty="0" smtClean="0">
                  <a:solidFill>
                    <a:srgbClr val="38495A"/>
                  </a:solidFill>
                </a:rPr>
                <a:t>:</a:t>
              </a:r>
              <a:r>
                <a:rPr lang="zh-TW" altLang="en-US" sz="2800" dirty="0" smtClean="0">
                  <a:solidFill>
                    <a:schemeClr val="accent2">
                      <a:lumMod val="50000"/>
                    </a:schemeClr>
                  </a:solidFill>
                </a:rPr>
                <a:t>寫出組長的學號</a:t>
              </a:r>
              <a:r>
                <a:rPr lang="en-US" altLang="zh-TW" sz="2800" dirty="0" smtClean="0">
                  <a:solidFill>
                    <a:schemeClr val="accent2">
                      <a:lumMod val="50000"/>
                    </a:schemeClr>
                  </a:solidFill>
                </a:rPr>
                <a:t>405410016</a:t>
              </a:r>
              <a:endParaRPr lang="zh-TW" altLang="en-US" sz="28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6312024" y="2060848"/>
            <a:ext cx="3168352" cy="720080"/>
            <a:chOff x="6312024" y="1988840"/>
            <a:chExt cx="3168352" cy="720080"/>
          </a:xfrm>
        </p:grpSpPr>
        <p:sp>
          <p:nvSpPr>
            <p:cNvPr id="14" name="圓角矩形 13"/>
            <p:cNvSpPr/>
            <p:nvPr/>
          </p:nvSpPr>
          <p:spPr>
            <a:xfrm>
              <a:off x="6312024" y="1988840"/>
              <a:ext cx="3168352" cy="720080"/>
            </a:xfrm>
            <a:prstGeom prst="roundRect">
              <a:avLst>
                <a:gd name="adj" fmla="val 7856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numCol="1" rtlCol="0" anchor="ctr"/>
            <a:lstStyle/>
            <a:p>
              <a:pPr algn="ctr"/>
              <a:endParaRPr lang="zh-TW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528048" y="1988840"/>
              <a:ext cx="21098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632523"/>
                  </a:solidFill>
                </a:rPr>
                <a:t>Step2:</a:t>
              </a:r>
            </a:p>
            <a:p>
              <a:r>
                <a:rPr lang="zh-TW" altLang="en-US" dirty="0" smtClean="0">
                  <a:solidFill>
                    <a:srgbClr val="632523"/>
                  </a:solidFill>
                </a:rPr>
                <a:t>按下</a:t>
              </a:r>
              <a:r>
                <a:rPr lang="en-US" altLang="zh-TW" dirty="0" smtClean="0">
                  <a:solidFill>
                    <a:srgbClr val="632523"/>
                  </a:solidFill>
                </a:rPr>
                <a:t>OK</a:t>
              </a:r>
              <a:r>
                <a:rPr lang="zh-TW" altLang="en-US" dirty="0" smtClean="0">
                  <a:solidFill>
                    <a:srgbClr val="632523"/>
                  </a:solidFill>
                </a:rPr>
                <a:t>，產生結果</a:t>
              </a:r>
              <a:endParaRPr lang="zh-TW" altLang="en-US" dirty="0">
                <a:solidFill>
                  <a:srgbClr val="63252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7379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388118" y="273790"/>
            <a:ext cx="1415773" cy="461665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cs typeface="+mn-ea"/>
              </a:rPr>
              <a:t>成果展示</a:t>
            </a:r>
            <a:endParaRPr lang="zh-CN" sz="24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2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336" y="2204864"/>
            <a:ext cx="5850880" cy="3596976"/>
          </a:xfrm>
          <a:prstGeom prst="rect">
            <a:avLst/>
          </a:prstGeom>
          <a:noFill/>
          <a:ln w="57150">
            <a:solidFill>
              <a:srgbClr val="384656"/>
            </a:solidFill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0016" y="2221314"/>
            <a:ext cx="5834936" cy="3583950"/>
          </a:xfrm>
          <a:prstGeom prst="rect">
            <a:avLst/>
          </a:prstGeom>
          <a:noFill/>
          <a:ln w="57150">
            <a:solidFill>
              <a:srgbClr val="384656"/>
            </a:solidFill>
            <a:miter lim="800000"/>
            <a:headEnd/>
            <a:tailEnd/>
          </a:ln>
        </p:spPr>
      </p:pic>
      <p:grpSp>
        <p:nvGrpSpPr>
          <p:cNvPr id="14" name="群組 13"/>
          <p:cNvGrpSpPr/>
          <p:nvPr/>
        </p:nvGrpSpPr>
        <p:grpSpPr>
          <a:xfrm>
            <a:off x="335360" y="1628800"/>
            <a:ext cx="5256584" cy="720080"/>
            <a:chOff x="6312024" y="1988840"/>
            <a:chExt cx="5256584" cy="720080"/>
          </a:xfrm>
        </p:grpSpPr>
        <p:sp>
          <p:nvSpPr>
            <p:cNvPr id="15" name="圓角矩形 14"/>
            <p:cNvSpPr/>
            <p:nvPr/>
          </p:nvSpPr>
          <p:spPr>
            <a:xfrm>
              <a:off x="6312024" y="1988840"/>
              <a:ext cx="5256584" cy="720080"/>
            </a:xfrm>
            <a:prstGeom prst="roundRect">
              <a:avLst>
                <a:gd name="adj" fmla="val 7856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numCol="1" rtlCol="0" anchor="ctr"/>
            <a:lstStyle/>
            <a:p>
              <a:pPr algn="ctr"/>
              <a:endParaRPr lang="zh-TW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528048" y="1988840"/>
              <a:ext cx="4953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632523"/>
                  </a:solidFill>
                </a:rPr>
                <a:t>Step3 :</a:t>
              </a:r>
            </a:p>
            <a:p>
              <a:r>
                <a:rPr lang="zh-TW" altLang="en-US" dirty="0" smtClean="0">
                  <a:solidFill>
                    <a:srgbClr val="632523"/>
                  </a:solidFill>
                </a:rPr>
                <a:t> </a:t>
              </a:r>
              <a:r>
                <a:rPr lang="en-US" altLang="zh-TW" dirty="0" smtClean="0">
                  <a:solidFill>
                    <a:srgbClr val="632523"/>
                  </a:solidFill>
                </a:rPr>
                <a:t> </a:t>
              </a:r>
              <a:r>
                <a:rPr lang="zh-TW" altLang="en-US" dirty="0" smtClean="0">
                  <a:solidFill>
                    <a:srgbClr val="632523"/>
                  </a:solidFill>
                </a:rPr>
                <a:t>以防萬一，可以按下</a:t>
              </a:r>
              <a:r>
                <a:rPr lang="en-US" altLang="zh-TW" dirty="0" smtClean="0">
                  <a:solidFill>
                    <a:srgbClr val="632523"/>
                  </a:solidFill>
                </a:rPr>
                <a:t>View</a:t>
              </a:r>
              <a:r>
                <a:rPr lang="zh-TW" altLang="en-US" dirty="0" smtClean="0">
                  <a:solidFill>
                    <a:srgbClr val="632523"/>
                  </a:solidFill>
                </a:rPr>
                <a:t>來確認剪貼簿中內容</a:t>
              </a:r>
              <a:endParaRPr lang="zh-TW" altLang="en-US" dirty="0">
                <a:solidFill>
                  <a:srgbClr val="632523"/>
                </a:solidFill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6312024" y="1628800"/>
            <a:ext cx="3672408" cy="720080"/>
            <a:chOff x="6312024" y="1988840"/>
            <a:chExt cx="5256584" cy="720080"/>
          </a:xfrm>
        </p:grpSpPr>
        <p:sp>
          <p:nvSpPr>
            <p:cNvPr id="28" name="圓角矩形 27"/>
            <p:cNvSpPr/>
            <p:nvPr/>
          </p:nvSpPr>
          <p:spPr>
            <a:xfrm>
              <a:off x="6312024" y="1988840"/>
              <a:ext cx="5256584" cy="720080"/>
            </a:xfrm>
            <a:prstGeom prst="roundRect">
              <a:avLst>
                <a:gd name="adj" fmla="val 7856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numCol="1" rtlCol="0" anchor="ctr"/>
            <a:lstStyle/>
            <a:p>
              <a:pPr algn="ctr"/>
              <a:endParaRPr lang="zh-TW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6600056" y="1988840"/>
              <a:ext cx="31438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632523"/>
                  </a:solidFill>
                </a:rPr>
                <a:t>Step4 : </a:t>
              </a:r>
            </a:p>
            <a:p>
              <a:r>
                <a:rPr lang="zh-TW" altLang="en-US" dirty="0" smtClean="0">
                  <a:solidFill>
                    <a:srgbClr val="632523"/>
                  </a:solidFill>
                </a:rPr>
                <a:t>  按下</a:t>
              </a:r>
              <a:r>
                <a:rPr lang="en-US" altLang="zh-TW" dirty="0" smtClean="0">
                  <a:solidFill>
                    <a:srgbClr val="632523"/>
                  </a:solidFill>
                </a:rPr>
                <a:t>Clear</a:t>
              </a:r>
              <a:r>
                <a:rPr lang="zh-TW" altLang="en-US" dirty="0" smtClean="0">
                  <a:solidFill>
                    <a:srgbClr val="632523"/>
                  </a:solidFill>
                </a:rPr>
                <a:t>清除左上角作業區</a:t>
              </a:r>
              <a:endParaRPr lang="zh-TW" altLang="en-US" dirty="0">
                <a:solidFill>
                  <a:srgbClr val="63252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7379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388118" y="273790"/>
            <a:ext cx="1415773" cy="461665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cs typeface="+mn-ea"/>
              </a:rPr>
              <a:t>成果展示</a:t>
            </a:r>
            <a:endParaRPr lang="zh-CN" sz="24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2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>
            <a:off x="191344" y="2276872"/>
            <a:ext cx="5544416" cy="3410414"/>
            <a:chOff x="263352" y="2708920"/>
            <a:chExt cx="5544416" cy="3410414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3352" y="2708920"/>
              <a:ext cx="1800000" cy="1107711"/>
            </a:xfrm>
            <a:prstGeom prst="rect">
              <a:avLst/>
            </a:prstGeom>
            <a:noFill/>
            <a:ln w="57150">
              <a:solidFill>
                <a:srgbClr val="384656"/>
              </a:solidFill>
              <a:miter lim="800000"/>
              <a:headEnd/>
              <a:tailEnd/>
            </a:ln>
          </p:spPr>
        </p:pic>
        <p:pic>
          <p:nvPicPr>
            <p:cNvPr id="3174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3352" y="3861048"/>
              <a:ext cx="1800000" cy="1101594"/>
            </a:xfrm>
            <a:prstGeom prst="rect">
              <a:avLst/>
            </a:prstGeom>
            <a:noFill/>
            <a:ln w="57150">
              <a:solidFill>
                <a:srgbClr val="384656"/>
              </a:solidFill>
              <a:miter lim="800000"/>
              <a:headEnd/>
              <a:tailEnd/>
            </a:ln>
          </p:spPr>
        </p:pic>
        <p:pic>
          <p:nvPicPr>
            <p:cNvPr id="3174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3352" y="5013176"/>
              <a:ext cx="1800000" cy="1100387"/>
            </a:xfrm>
            <a:prstGeom prst="rect">
              <a:avLst/>
            </a:prstGeom>
            <a:noFill/>
            <a:ln w="57150">
              <a:solidFill>
                <a:srgbClr val="384656"/>
              </a:solidFill>
              <a:miter lim="800000"/>
              <a:headEnd/>
              <a:tailEnd/>
            </a:ln>
          </p:spPr>
        </p:pic>
        <p:pic>
          <p:nvPicPr>
            <p:cNvPr id="31749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35560" y="2708920"/>
              <a:ext cx="1800000" cy="1111288"/>
            </a:xfrm>
            <a:prstGeom prst="rect">
              <a:avLst/>
            </a:prstGeom>
            <a:noFill/>
            <a:ln w="57150">
              <a:solidFill>
                <a:srgbClr val="384656"/>
              </a:solidFill>
              <a:miter lim="800000"/>
              <a:headEnd/>
              <a:tailEnd/>
            </a:ln>
          </p:spPr>
        </p:pic>
        <p:pic>
          <p:nvPicPr>
            <p:cNvPr id="31750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135561" y="3861047"/>
              <a:ext cx="1800000" cy="1106157"/>
            </a:xfrm>
            <a:prstGeom prst="rect">
              <a:avLst/>
            </a:prstGeom>
            <a:noFill/>
            <a:ln w="57150">
              <a:solidFill>
                <a:srgbClr val="384656"/>
              </a:solidFill>
              <a:miter lim="800000"/>
              <a:headEnd/>
              <a:tailEnd/>
            </a:ln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135560" y="5013176"/>
              <a:ext cx="1800000" cy="1106158"/>
            </a:xfrm>
            <a:prstGeom prst="rect">
              <a:avLst/>
            </a:prstGeom>
            <a:noFill/>
            <a:ln w="57150">
              <a:solidFill>
                <a:srgbClr val="384656"/>
              </a:solidFill>
              <a:miter lim="800000"/>
              <a:headEnd/>
              <a:tailEnd/>
            </a:ln>
          </p:spPr>
        </p:pic>
        <p:pic>
          <p:nvPicPr>
            <p:cNvPr id="31751" name="Picture 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07768" y="2708920"/>
              <a:ext cx="1800000" cy="1104814"/>
            </a:xfrm>
            <a:prstGeom prst="rect">
              <a:avLst/>
            </a:prstGeom>
            <a:noFill/>
            <a:ln w="57150">
              <a:solidFill>
                <a:srgbClr val="384656"/>
              </a:solidFill>
              <a:miter lim="800000"/>
              <a:headEnd/>
              <a:tailEnd/>
            </a:ln>
          </p:spPr>
        </p:pic>
      </p:grpSp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40016" y="2348880"/>
            <a:ext cx="5603762" cy="3384376"/>
          </a:xfrm>
          <a:prstGeom prst="rect">
            <a:avLst/>
          </a:prstGeom>
          <a:noFill/>
          <a:ln w="57150">
            <a:solidFill>
              <a:srgbClr val="384656"/>
            </a:solidFill>
            <a:miter lim="800000"/>
            <a:headEnd/>
            <a:tailEnd/>
          </a:ln>
        </p:spPr>
      </p:pic>
      <p:grpSp>
        <p:nvGrpSpPr>
          <p:cNvPr id="35" name="群組 34"/>
          <p:cNvGrpSpPr/>
          <p:nvPr/>
        </p:nvGrpSpPr>
        <p:grpSpPr>
          <a:xfrm>
            <a:off x="479376" y="1628800"/>
            <a:ext cx="2736304" cy="720080"/>
            <a:chOff x="6312024" y="1988840"/>
            <a:chExt cx="5256584" cy="720080"/>
          </a:xfrm>
        </p:grpSpPr>
        <p:sp>
          <p:nvSpPr>
            <p:cNvPr id="36" name="圓角矩形 35"/>
            <p:cNvSpPr/>
            <p:nvPr/>
          </p:nvSpPr>
          <p:spPr>
            <a:xfrm>
              <a:off x="6312024" y="1988840"/>
              <a:ext cx="5256584" cy="720080"/>
            </a:xfrm>
            <a:prstGeom prst="roundRect">
              <a:avLst>
                <a:gd name="adj" fmla="val 7856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numCol="1" rtlCol="0" anchor="ctr"/>
            <a:lstStyle/>
            <a:p>
              <a:pPr algn="ctr"/>
              <a:endParaRPr lang="zh-TW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6600055" y="1988840"/>
              <a:ext cx="49031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632523"/>
                  </a:solidFill>
                </a:rPr>
                <a:t>Step5 : </a:t>
              </a:r>
            </a:p>
            <a:p>
              <a:r>
                <a:rPr lang="zh-TW" altLang="en-US" dirty="0" smtClean="0">
                  <a:solidFill>
                    <a:srgbClr val="632523"/>
                  </a:solidFill>
                </a:rPr>
                <a:t>  持續寫字</a:t>
              </a:r>
              <a:r>
                <a:rPr lang="en-US" altLang="zh-TW" dirty="0" smtClean="0">
                  <a:solidFill>
                    <a:srgbClr val="632523"/>
                  </a:solidFill>
                </a:rPr>
                <a:t>~ 40541001…</a:t>
              </a:r>
              <a:endParaRPr lang="zh-TW" altLang="en-US" dirty="0">
                <a:solidFill>
                  <a:srgbClr val="632523"/>
                </a:solidFill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6023992" y="1700808"/>
            <a:ext cx="3240360" cy="720080"/>
            <a:chOff x="6312024" y="1988840"/>
            <a:chExt cx="5949450" cy="720080"/>
          </a:xfrm>
        </p:grpSpPr>
        <p:sp>
          <p:nvSpPr>
            <p:cNvPr id="24" name="圓角矩形 23"/>
            <p:cNvSpPr/>
            <p:nvPr/>
          </p:nvSpPr>
          <p:spPr>
            <a:xfrm>
              <a:off x="6312024" y="1988840"/>
              <a:ext cx="5949450" cy="720080"/>
            </a:xfrm>
            <a:prstGeom prst="roundRect">
              <a:avLst>
                <a:gd name="adj" fmla="val 7856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numCol="1" rtlCol="0" anchor="ctr"/>
            <a:lstStyle/>
            <a:p>
              <a:pPr algn="ctr"/>
              <a:endParaRPr lang="zh-TW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6600055" y="1988840"/>
              <a:ext cx="55374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632523"/>
                  </a:solidFill>
                </a:rPr>
                <a:t>Step6 : </a:t>
              </a:r>
            </a:p>
            <a:p>
              <a:r>
                <a:rPr lang="zh-TW" altLang="en-US" dirty="0" smtClean="0">
                  <a:solidFill>
                    <a:srgbClr val="632523"/>
                  </a:solidFill>
                </a:rPr>
                <a:t>  哎呀</a:t>
              </a:r>
              <a:r>
                <a:rPr lang="en-US" altLang="zh-TW" dirty="0" smtClean="0">
                  <a:solidFill>
                    <a:srgbClr val="632523"/>
                  </a:solidFill>
                </a:rPr>
                <a:t>!</a:t>
              </a:r>
              <a:r>
                <a:rPr lang="zh-TW" altLang="en-US" dirty="0" smtClean="0">
                  <a:solidFill>
                    <a:srgbClr val="632523"/>
                  </a:solidFill>
                </a:rPr>
                <a:t>最後一個字寫成</a:t>
              </a:r>
              <a:r>
                <a:rPr lang="en-US" altLang="zh-TW" dirty="0" smtClean="0">
                  <a:solidFill>
                    <a:srgbClr val="632523"/>
                  </a:solidFill>
                </a:rPr>
                <a:t>8</a:t>
              </a:r>
              <a:r>
                <a:rPr lang="zh-TW" altLang="en-US" dirty="0" smtClean="0">
                  <a:solidFill>
                    <a:srgbClr val="632523"/>
                  </a:solidFill>
                </a:rPr>
                <a:t>了</a:t>
              </a:r>
              <a:r>
                <a:rPr lang="en-US" altLang="zh-TW" dirty="0" smtClean="0">
                  <a:solidFill>
                    <a:srgbClr val="632523"/>
                  </a:solidFill>
                </a:rPr>
                <a:t>!</a:t>
              </a:r>
              <a:endParaRPr lang="zh-TW" altLang="en-US" dirty="0">
                <a:solidFill>
                  <a:srgbClr val="63252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7379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388118" y="273790"/>
            <a:ext cx="1415773" cy="461665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cs typeface="+mn-ea"/>
              </a:rPr>
              <a:t>成果展示</a:t>
            </a:r>
            <a:endParaRPr lang="zh-CN" sz="24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2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360" y="2204864"/>
            <a:ext cx="5641983" cy="3456384"/>
          </a:xfrm>
          <a:prstGeom prst="rect">
            <a:avLst/>
          </a:prstGeom>
          <a:noFill/>
          <a:ln w="57150">
            <a:solidFill>
              <a:srgbClr val="38495A"/>
            </a:solidFill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2024" y="2204864"/>
            <a:ext cx="5633563" cy="3425273"/>
          </a:xfrm>
          <a:prstGeom prst="rect">
            <a:avLst/>
          </a:prstGeom>
          <a:noFill/>
          <a:ln w="57150">
            <a:solidFill>
              <a:srgbClr val="38495A"/>
            </a:solidFill>
            <a:miter lim="800000"/>
            <a:headEnd/>
            <a:tailEnd/>
          </a:ln>
        </p:spPr>
      </p:pic>
      <p:grpSp>
        <p:nvGrpSpPr>
          <p:cNvPr id="12" name="群組 11"/>
          <p:cNvGrpSpPr/>
          <p:nvPr/>
        </p:nvGrpSpPr>
        <p:grpSpPr>
          <a:xfrm>
            <a:off x="0" y="1772816"/>
            <a:ext cx="5688632" cy="720080"/>
            <a:chOff x="6312024" y="1988840"/>
            <a:chExt cx="10928161" cy="720080"/>
          </a:xfrm>
        </p:grpSpPr>
        <p:sp>
          <p:nvSpPr>
            <p:cNvPr id="13" name="圓角矩形 12"/>
            <p:cNvSpPr/>
            <p:nvPr/>
          </p:nvSpPr>
          <p:spPr>
            <a:xfrm>
              <a:off x="6312024" y="1988840"/>
              <a:ext cx="10928161" cy="720080"/>
            </a:xfrm>
            <a:prstGeom prst="roundRect">
              <a:avLst>
                <a:gd name="adj" fmla="val 7856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numCol="1" rtlCol="0" anchor="ctr"/>
            <a:lstStyle/>
            <a:p>
              <a:pPr algn="ctr"/>
              <a:endParaRPr lang="zh-TW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600055" y="1988840"/>
              <a:ext cx="106401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632523"/>
                  </a:solidFill>
                </a:rPr>
                <a:t>Step7 : </a:t>
              </a:r>
            </a:p>
            <a:p>
              <a:r>
                <a:rPr lang="zh-TW" altLang="en-US" dirty="0" smtClean="0">
                  <a:solidFill>
                    <a:srgbClr val="632523"/>
                  </a:solidFill>
                </a:rPr>
                <a:t>  先按下</a:t>
              </a:r>
              <a:r>
                <a:rPr lang="en-US" altLang="zh-TW" dirty="0" smtClean="0">
                  <a:solidFill>
                    <a:srgbClr val="632523"/>
                  </a:solidFill>
                </a:rPr>
                <a:t>View</a:t>
              </a:r>
              <a:r>
                <a:rPr lang="zh-TW" altLang="en-US" dirty="0" smtClean="0">
                  <a:solidFill>
                    <a:srgbClr val="632523"/>
                  </a:solidFill>
                </a:rPr>
                <a:t>來確認剪貼簿中內容，確定真的寫成</a:t>
              </a:r>
              <a:r>
                <a:rPr lang="en-US" altLang="zh-TW" dirty="0" smtClean="0">
                  <a:solidFill>
                    <a:srgbClr val="632523"/>
                  </a:solidFill>
                </a:rPr>
                <a:t>8</a:t>
              </a:r>
              <a:r>
                <a:rPr lang="zh-TW" altLang="en-US" dirty="0" smtClean="0">
                  <a:solidFill>
                    <a:srgbClr val="632523"/>
                  </a:solidFill>
                </a:rPr>
                <a:t>了</a:t>
              </a:r>
              <a:endParaRPr lang="zh-TW" altLang="en-US" dirty="0">
                <a:solidFill>
                  <a:srgbClr val="632523"/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6168008" y="1700808"/>
            <a:ext cx="3888432" cy="720080"/>
            <a:chOff x="6312024" y="1988840"/>
            <a:chExt cx="7469883" cy="720080"/>
          </a:xfrm>
        </p:grpSpPr>
        <p:sp>
          <p:nvSpPr>
            <p:cNvPr id="16" name="圓角矩形 15"/>
            <p:cNvSpPr/>
            <p:nvPr/>
          </p:nvSpPr>
          <p:spPr>
            <a:xfrm>
              <a:off x="6312024" y="1988840"/>
              <a:ext cx="7469883" cy="720080"/>
            </a:xfrm>
            <a:prstGeom prst="roundRect">
              <a:avLst>
                <a:gd name="adj" fmla="val 7856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numCol="1" rtlCol="0" anchor="ctr"/>
            <a:lstStyle/>
            <a:p>
              <a:pPr algn="ctr"/>
              <a:endParaRPr lang="zh-TW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600055" y="1988840"/>
              <a:ext cx="7086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632523"/>
                  </a:solidFill>
                </a:rPr>
                <a:t>Step8 : </a:t>
              </a:r>
            </a:p>
            <a:p>
              <a:r>
                <a:rPr lang="zh-TW" altLang="en-US" dirty="0" smtClean="0">
                  <a:solidFill>
                    <a:srgbClr val="632523"/>
                  </a:solidFill>
                </a:rPr>
                <a:t>按下</a:t>
              </a:r>
              <a:r>
                <a:rPr lang="en-US" altLang="zh-TW" dirty="0" err="1" smtClean="0">
                  <a:solidFill>
                    <a:srgbClr val="632523"/>
                  </a:solidFill>
                </a:rPr>
                <a:t>backSpace</a:t>
              </a:r>
              <a:r>
                <a:rPr lang="zh-TW" altLang="en-US" dirty="0" smtClean="0">
                  <a:solidFill>
                    <a:srgbClr val="632523"/>
                  </a:solidFill>
                </a:rPr>
                <a:t>將剛剛寫錯的</a:t>
              </a:r>
              <a:r>
                <a:rPr lang="en-US" altLang="zh-TW" dirty="0" smtClean="0">
                  <a:solidFill>
                    <a:srgbClr val="632523"/>
                  </a:solidFill>
                </a:rPr>
                <a:t>8</a:t>
              </a:r>
              <a:r>
                <a:rPr lang="zh-TW" altLang="en-US" dirty="0" smtClean="0">
                  <a:solidFill>
                    <a:srgbClr val="632523"/>
                  </a:solidFill>
                </a:rPr>
                <a:t>去除</a:t>
              </a:r>
              <a:endParaRPr lang="zh-TW" altLang="en-US" dirty="0">
                <a:solidFill>
                  <a:srgbClr val="63252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7379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98107" y="747623"/>
            <a:ext cx="995785" cy="52322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zh-CN" sz="2800" dirty="0" smtClean="0">
                <a:solidFill>
                  <a:schemeClr val="bg1"/>
                </a:solidFill>
              </a:rPr>
              <a:t>目</a:t>
            </a:r>
            <a:r>
              <a:rPr lang="zh-TW" sz="2800" dirty="0" smtClean="0">
                <a:solidFill>
                  <a:schemeClr val="bg1"/>
                </a:solidFill>
              </a:rPr>
              <a:t> </a:t>
            </a:r>
            <a:r>
              <a:rPr lang="zh-CN" sz="2800" dirty="0" smtClean="0">
                <a:solidFill>
                  <a:schemeClr val="bg1"/>
                </a:solidFill>
              </a:rPr>
              <a:t>錄</a:t>
            </a:r>
            <a:endParaRPr lang="zh-CN" sz="2800" dirty="0">
              <a:solidFill>
                <a:schemeClr val="bg1"/>
              </a:solidFill>
            </a:endParaRPr>
          </a:p>
        </p:txBody>
      </p:sp>
      <p:sp>
        <p:nvSpPr>
          <p:cNvPr id="3" name="TextBox 20"/>
          <p:cNvSpPr txBox="1"/>
          <p:nvPr/>
        </p:nvSpPr>
        <p:spPr>
          <a:xfrm>
            <a:off x="1739717" y="3744408"/>
            <a:ext cx="772969" cy="40011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zh-CN" sz="2000" dirty="0">
                <a:solidFill>
                  <a:srgbClr val="1EF6DF"/>
                </a:solidFill>
                <a:latin typeface="+mj-ea"/>
                <a:ea typeface="+mj-ea"/>
              </a:rPr>
              <a:t>背景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492" y="4125252"/>
            <a:ext cx="1013419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</a:rPr>
              <a:t>Background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3492582" y="3744408"/>
            <a:ext cx="1210589" cy="40011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zh-TW" sz="2000" dirty="0" smtClean="0">
                <a:solidFill>
                  <a:srgbClr val="1EF6DF"/>
                </a:solidFill>
                <a:latin typeface="+mj-ea"/>
                <a:ea typeface="+mj-ea"/>
              </a:rPr>
              <a:t>程式開發</a:t>
            </a:r>
            <a:endParaRPr lang="zh-CN" sz="2000" dirty="0" smtClean="0">
              <a:solidFill>
                <a:srgbClr val="1EF6DF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9492" y="4125252"/>
            <a:ext cx="1096775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</a:rPr>
              <a:t>Development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20"/>
          <p:cNvSpPr txBox="1"/>
          <p:nvPr/>
        </p:nvSpPr>
        <p:spPr>
          <a:xfrm>
            <a:off x="5464257" y="3744408"/>
            <a:ext cx="1210589" cy="40011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zh-TW" sz="2000" dirty="0" smtClean="0">
                <a:solidFill>
                  <a:srgbClr val="1EF6DF"/>
                </a:solidFill>
                <a:latin typeface="+mj-ea"/>
                <a:ea typeface="+mj-ea"/>
              </a:rPr>
              <a:t>成果展示</a:t>
            </a:r>
            <a:endParaRPr lang="zh-CN" sz="2000" dirty="0">
              <a:solidFill>
                <a:srgbClr val="1EF6DF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65859" y="4125252"/>
            <a:ext cx="1207383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Project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</a:rPr>
              <a:t>Results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20"/>
          <p:cNvSpPr txBox="1"/>
          <p:nvPr/>
        </p:nvSpPr>
        <p:spPr>
          <a:xfrm>
            <a:off x="7692413" y="3744408"/>
            <a:ext cx="697627" cy="40011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zh-TW" sz="2000" dirty="0" smtClean="0">
                <a:solidFill>
                  <a:srgbClr val="1EF6DF"/>
                </a:solidFill>
                <a:latin typeface="+mj-ea"/>
                <a:ea typeface="+mj-ea"/>
              </a:rPr>
              <a:t>結論</a:t>
            </a:r>
            <a:endParaRPr lang="zh-CN" sz="2000" dirty="0" smtClean="0">
              <a:solidFill>
                <a:srgbClr val="1EF6DF"/>
              </a:solidFill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58147" y="4125252"/>
            <a:ext cx="955711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1" name="TextBox 20"/>
          <p:cNvSpPr txBox="1"/>
          <p:nvPr/>
        </p:nvSpPr>
        <p:spPr>
          <a:xfrm>
            <a:off x="9407609" y="3744408"/>
            <a:ext cx="1210588" cy="40011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zh-TW" sz="2000" dirty="0" smtClean="0">
                <a:solidFill>
                  <a:srgbClr val="1EF6DF"/>
                </a:solidFill>
                <a:latin typeface="+mj-ea"/>
                <a:ea typeface="+mj-ea"/>
              </a:rPr>
              <a:t>工作分配</a:t>
            </a:r>
            <a:endParaRPr lang="zh-CN" sz="2000" dirty="0" smtClean="0">
              <a:solidFill>
                <a:srgbClr val="1EF6DF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16614" y="4125252"/>
            <a:ext cx="992579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</a:rPr>
              <a:t>Assignment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44951" y="2272836"/>
            <a:ext cx="1162498" cy="1107996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altLang="zh-CN" sz="6600" dirty="0" smtClean="0">
                <a:solidFill>
                  <a:srgbClr val="37DFEA"/>
                </a:solidFill>
              </a:rPr>
              <a:t>01</a:t>
            </a:r>
            <a:endParaRPr lang="zh-CN" sz="6600" dirty="0">
              <a:solidFill>
                <a:srgbClr val="37DFEA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16626" y="2272836"/>
            <a:ext cx="1162498" cy="1107996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altLang="zh-CN" sz="6600" dirty="0" smtClean="0">
                <a:solidFill>
                  <a:srgbClr val="37DFEA"/>
                </a:solidFill>
              </a:rPr>
              <a:t>02</a:t>
            </a:r>
            <a:endParaRPr lang="zh-CN" sz="6600" dirty="0">
              <a:solidFill>
                <a:srgbClr val="37DFEA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88301" y="2272836"/>
            <a:ext cx="1162498" cy="1107996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altLang="zh-CN" sz="6600" dirty="0" smtClean="0">
                <a:solidFill>
                  <a:srgbClr val="37DFEA"/>
                </a:solidFill>
              </a:rPr>
              <a:t>03</a:t>
            </a:r>
            <a:endParaRPr lang="zh-CN" sz="6600" dirty="0">
              <a:solidFill>
                <a:srgbClr val="37DFEA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59976" y="2272836"/>
            <a:ext cx="1162498" cy="1107996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altLang="zh-CN" sz="6600" dirty="0" smtClean="0">
                <a:solidFill>
                  <a:srgbClr val="37DFEA"/>
                </a:solidFill>
              </a:rPr>
              <a:t>04</a:t>
            </a:r>
            <a:endParaRPr lang="zh-CN" sz="6600" dirty="0">
              <a:solidFill>
                <a:srgbClr val="37DFEA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431652" y="2272836"/>
            <a:ext cx="1162498" cy="1107996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en-US" altLang="zh-CN" sz="6600" dirty="0" smtClean="0">
                <a:solidFill>
                  <a:srgbClr val="37DFEA"/>
                </a:solidFill>
              </a:rPr>
              <a:t>05</a:t>
            </a:r>
            <a:endParaRPr lang="zh-CN" sz="6600" dirty="0">
              <a:solidFill>
                <a:srgbClr val="37DFEA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82835" y="1986643"/>
            <a:ext cx="9173431" cy="2888343"/>
            <a:chOff x="1536067" y="2293257"/>
            <a:chExt cx="9173431" cy="2888343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536067" y="2293257"/>
              <a:ext cx="9173431" cy="0"/>
            </a:xfrm>
            <a:prstGeom prst="line">
              <a:avLst/>
            </a:prstGeom>
            <a:ln>
              <a:solidFill>
                <a:srgbClr val="37DFEA">
                  <a:alpha val="2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536067" y="5181600"/>
              <a:ext cx="9173431" cy="0"/>
            </a:xfrm>
            <a:prstGeom prst="line">
              <a:avLst/>
            </a:prstGeom>
            <a:ln>
              <a:solidFill>
                <a:srgbClr val="37DFEA">
                  <a:alpha val="2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35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6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388118" y="273790"/>
            <a:ext cx="1415773" cy="461665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cs typeface="+mn-ea"/>
              </a:rPr>
              <a:t>成果展示</a:t>
            </a:r>
            <a:endParaRPr lang="zh-CN" sz="24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2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352" y="2204864"/>
            <a:ext cx="6259254" cy="3822541"/>
          </a:xfrm>
          <a:prstGeom prst="rect">
            <a:avLst/>
          </a:prstGeom>
          <a:noFill/>
          <a:ln w="57150">
            <a:solidFill>
              <a:srgbClr val="38495A"/>
            </a:solidFill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4152" y="2780928"/>
            <a:ext cx="2886075" cy="666750"/>
          </a:xfrm>
          <a:prstGeom prst="rect">
            <a:avLst/>
          </a:prstGeom>
          <a:ln w="57150">
            <a:solidFill>
              <a:srgbClr val="38495A"/>
            </a:solidFill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grpSp>
        <p:nvGrpSpPr>
          <p:cNvPr id="12" name="群組 11"/>
          <p:cNvGrpSpPr/>
          <p:nvPr/>
        </p:nvGrpSpPr>
        <p:grpSpPr>
          <a:xfrm>
            <a:off x="839416" y="1556792"/>
            <a:ext cx="1656184" cy="720080"/>
            <a:chOff x="6312024" y="1988840"/>
            <a:chExt cx="5256584" cy="720080"/>
          </a:xfrm>
        </p:grpSpPr>
        <p:sp>
          <p:nvSpPr>
            <p:cNvPr id="13" name="圓角矩形 12"/>
            <p:cNvSpPr/>
            <p:nvPr/>
          </p:nvSpPr>
          <p:spPr>
            <a:xfrm>
              <a:off x="6312024" y="1988840"/>
              <a:ext cx="5256584" cy="720080"/>
            </a:xfrm>
            <a:prstGeom prst="roundRect">
              <a:avLst>
                <a:gd name="adj" fmla="val 7856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numCol="1" rtlCol="0" anchor="ctr"/>
            <a:lstStyle/>
            <a:p>
              <a:pPr algn="ctr"/>
              <a:endParaRPr lang="zh-TW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600055" y="1988840"/>
              <a:ext cx="24918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632523"/>
                  </a:solidFill>
                </a:rPr>
                <a:t>Step9 : </a:t>
              </a:r>
            </a:p>
            <a:p>
              <a:r>
                <a:rPr lang="zh-TW" altLang="en-US" dirty="0" smtClean="0">
                  <a:solidFill>
                    <a:srgbClr val="632523"/>
                  </a:solidFill>
                </a:rPr>
                <a:t> 把</a:t>
              </a:r>
              <a:r>
                <a:rPr lang="en-US" altLang="zh-TW" dirty="0" smtClean="0">
                  <a:solidFill>
                    <a:srgbClr val="632523"/>
                  </a:solidFill>
                </a:rPr>
                <a:t>6</a:t>
              </a:r>
              <a:r>
                <a:rPr lang="zh-TW" altLang="en-US" dirty="0" smtClean="0">
                  <a:solidFill>
                    <a:srgbClr val="632523"/>
                  </a:solidFill>
                </a:rPr>
                <a:t>寫出來</a:t>
              </a:r>
              <a:endParaRPr lang="zh-TW" altLang="en-US" dirty="0">
                <a:solidFill>
                  <a:srgbClr val="632523"/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7248128" y="1556792"/>
            <a:ext cx="3600400" cy="720080"/>
            <a:chOff x="6312024" y="1988840"/>
            <a:chExt cx="6916558" cy="720080"/>
          </a:xfrm>
        </p:grpSpPr>
        <p:sp>
          <p:nvSpPr>
            <p:cNvPr id="16" name="圓角矩形 15"/>
            <p:cNvSpPr/>
            <p:nvPr/>
          </p:nvSpPr>
          <p:spPr>
            <a:xfrm>
              <a:off x="6312024" y="1988840"/>
              <a:ext cx="6916558" cy="720080"/>
            </a:xfrm>
            <a:prstGeom prst="roundRect">
              <a:avLst>
                <a:gd name="adj" fmla="val 7856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numCol="1" rtlCol="0" anchor="ctr"/>
            <a:lstStyle/>
            <a:p>
              <a:pPr algn="ctr"/>
              <a:endParaRPr lang="zh-TW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600055" y="1988840"/>
              <a:ext cx="65013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632523"/>
                  </a:solidFill>
                </a:rPr>
                <a:t>Step10:</a:t>
              </a:r>
            </a:p>
            <a:p>
              <a:r>
                <a:rPr lang="zh-TW" altLang="en-US" dirty="0" smtClean="0">
                  <a:solidFill>
                    <a:srgbClr val="632523"/>
                  </a:solidFill>
                </a:rPr>
                <a:t>  按下右鍵在想要的位置貼上吧</a:t>
              </a:r>
              <a:r>
                <a:rPr lang="en-US" altLang="zh-TW" dirty="0" smtClean="0">
                  <a:solidFill>
                    <a:srgbClr val="632523"/>
                  </a:solidFill>
                </a:rPr>
                <a:t>!</a:t>
              </a:r>
              <a:endParaRPr lang="zh-TW" altLang="en-US" dirty="0">
                <a:solidFill>
                  <a:srgbClr val="63252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7379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388118" y="273790"/>
            <a:ext cx="1415773" cy="461665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cs typeface="+mn-ea"/>
              </a:rPr>
              <a:t>成果展示</a:t>
            </a:r>
            <a:endParaRPr lang="zh-CN" sz="24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2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3512" y="1988840"/>
            <a:ext cx="7632848" cy="4676025"/>
          </a:xfrm>
          <a:prstGeom prst="rect">
            <a:avLst/>
          </a:prstGeom>
          <a:noFill/>
          <a:ln w="57150">
            <a:solidFill>
              <a:srgbClr val="38495A"/>
            </a:solidFill>
            <a:miter lim="800000"/>
            <a:headEnd/>
            <a:tailEnd/>
          </a:ln>
        </p:spPr>
      </p:pic>
      <p:grpSp>
        <p:nvGrpSpPr>
          <p:cNvPr id="10" name="群組 9"/>
          <p:cNvGrpSpPr/>
          <p:nvPr/>
        </p:nvGrpSpPr>
        <p:grpSpPr>
          <a:xfrm>
            <a:off x="2927648" y="1268760"/>
            <a:ext cx="5112568" cy="1008112"/>
            <a:chOff x="6035362" y="1988840"/>
            <a:chExt cx="9821512" cy="1008112"/>
          </a:xfrm>
        </p:grpSpPr>
        <p:sp>
          <p:nvSpPr>
            <p:cNvPr id="11" name="圓角矩形 10"/>
            <p:cNvSpPr/>
            <p:nvPr/>
          </p:nvSpPr>
          <p:spPr>
            <a:xfrm>
              <a:off x="6035362" y="1988840"/>
              <a:ext cx="9821512" cy="1008112"/>
            </a:xfrm>
            <a:prstGeom prst="roundRect">
              <a:avLst>
                <a:gd name="adj" fmla="val 7856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numCol="1" rtlCol="0" anchor="ctr"/>
            <a:lstStyle/>
            <a:p>
              <a:pPr algn="ctr"/>
              <a:endParaRPr lang="zh-TW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600055" y="1988840"/>
              <a:ext cx="83551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632523"/>
                  </a:solidFill>
                </a:rPr>
                <a:t>Step11 : </a:t>
              </a:r>
            </a:p>
            <a:p>
              <a:r>
                <a:rPr lang="zh-TW" altLang="en-US" dirty="0" smtClean="0">
                  <a:solidFill>
                    <a:srgbClr val="632523"/>
                  </a:solidFill>
                </a:rPr>
                <a:t>想寫新的句子</a:t>
              </a:r>
              <a:r>
                <a:rPr lang="en-US" altLang="zh-TW" dirty="0" smtClean="0">
                  <a:solidFill>
                    <a:srgbClr val="632523"/>
                  </a:solidFill>
                </a:rPr>
                <a:t>? </a:t>
              </a:r>
            </a:p>
            <a:p>
              <a:r>
                <a:rPr lang="zh-TW" altLang="en-US" dirty="0" smtClean="0">
                  <a:solidFill>
                    <a:srgbClr val="632523"/>
                  </a:solidFill>
                </a:rPr>
                <a:t>按下</a:t>
              </a:r>
              <a:r>
                <a:rPr lang="en-US" altLang="zh-TW" dirty="0" err="1" smtClean="0">
                  <a:solidFill>
                    <a:srgbClr val="632523"/>
                  </a:solidFill>
                </a:rPr>
                <a:t>CleanCopy</a:t>
              </a:r>
              <a:r>
                <a:rPr lang="zh-TW" altLang="en-US" dirty="0" smtClean="0">
                  <a:solidFill>
                    <a:srgbClr val="632523"/>
                  </a:solidFill>
                </a:rPr>
                <a:t>，你會發現剪貼簿清空囉</a:t>
              </a:r>
              <a:r>
                <a:rPr lang="en-US" altLang="zh-TW" dirty="0" smtClean="0">
                  <a:solidFill>
                    <a:srgbClr val="632523"/>
                  </a:solidFill>
                </a:rPr>
                <a:t>!</a:t>
              </a:r>
              <a:endParaRPr lang="zh-TW" altLang="en-US" dirty="0">
                <a:solidFill>
                  <a:srgbClr val="63252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7379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 rot="18784635">
            <a:off x="1817615" y="1905815"/>
            <a:ext cx="3095768" cy="3103526"/>
          </a:xfrm>
          <a:prstGeom prst="roundRect">
            <a:avLst>
              <a:gd name="adj" fmla="val 6182"/>
            </a:avLst>
          </a:prstGeom>
          <a:solidFill>
            <a:srgbClr val="37D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anchor="ctr"/>
          <a:lstStyle/>
          <a:p>
            <a:pPr algn="ctr">
              <a:defRPr/>
            </a:pPr>
            <a:endParaRPr lang="zh-CN" sz="2400"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>
          <a:xfrm rot="18784635">
            <a:off x="4586818" y="2815167"/>
            <a:ext cx="1136651" cy="1119715"/>
          </a:xfrm>
          <a:prstGeom prst="roundRect">
            <a:avLst>
              <a:gd name="adj" fmla="val 10833"/>
            </a:avLst>
          </a:prstGeom>
          <a:solidFill>
            <a:srgbClr val="1EF6D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anchor="ctr"/>
          <a:lstStyle/>
          <a:p>
            <a:pPr algn="ctr">
              <a:defRPr/>
            </a:pPr>
            <a:endParaRPr lang="zh-CN" sz="2400"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/>
        </p:nvSpPr>
        <p:spPr>
          <a:xfrm rot="18784635">
            <a:off x="2098676" y="2187577"/>
            <a:ext cx="2533649" cy="2540000"/>
          </a:xfrm>
          <a:prstGeom prst="roundRect">
            <a:avLst>
              <a:gd name="adj" fmla="val 6182"/>
            </a:avLst>
          </a:prstGeom>
          <a:solidFill>
            <a:srgbClr val="37DFE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anchor="ctr"/>
          <a:lstStyle/>
          <a:p>
            <a:pPr algn="ctr">
              <a:defRPr/>
            </a:pPr>
            <a:endParaRPr lang="zh-CN" sz="2400">
              <a:cs typeface="+mn-ea"/>
              <a:sym typeface="+mn-lt"/>
            </a:endParaRPr>
          </a:p>
        </p:txBody>
      </p:sp>
      <p:sp>
        <p:nvSpPr>
          <p:cNvPr id="11" name="圆角矩形 10"/>
          <p:cNvSpPr/>
          <p:nvPr/>
        </p:nvSpPr>
        <p:spPr>
          <a:xfrm rot="18784635">
            <a:off x="4548718" y="4123267"/>
            <a:ext cx="510116" cy="531284"/>
          </a:xfrm>
          <a:prstGeom prst="roundRect">
            <a:avLst/>
          </a:prstGeom>
          <a:solidFill>
            <a:srgbClr val="32AA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anchor="ctr"/>
          <a:lstStyle/>
          <a:p>
            <a:pPr algn="ctr">
              <a:defRPr/>
            </a:pPr>
            <a:endParaRPr lang="zh-CN" sz="2400">
              <a:cs typeface="+mn-ea"/>
              <a:sym typeface="+mn-lt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>
          <a:xfrm>
            <a:off x="2381251" y="2476500"/>
            <a:ext cx="1925527" cy="189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735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sz="11735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312024" y="2476500"/>
            <a:ext cx="5879976" cy="1897892"/>
            <a:chOff x="6312024" y="2476500"/>
            <a:chExt cx="5879976" cy="1897892"/>
          </a:xfrm>
        </p:grpSpPr>
        <p:sp>
          <p:nvSpPr>
            <p:cNvPr id="14" name="同侧圆角矩形 13"/>
            <p:cNvSpPr/>
            <p:nvPr/>
          </p:nvSpPr>
          <p:spPr>
            <a:xfrm rot="16200000">
              <a:off x="8303066" y="485458"/>
              <a:ext cx="1897892" cy="5879976"/>
            </a:xfrm>
            <a:prstGeom prst="round2SameRect">
              <a:avLst/>
            </a:prstGeom>
            <a:solidFill>
              <a:srgbClr val="38465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anchor="ctr"/>
            <a:lstStyle/>
            <a:p>
              <a:pPr algn="ctr"/>
              <a:endParaRPr lang="zh-CN" sz="2400">
                <a:cs typeface="+mn-ea"/>
              </a:endParaRPr>
            </a:p>
          </p:txBody>
        </p:sp>
        <p:sp>
          <p:nvSpPr>
            <p:cNvPr id="15" name="TextBox 20"/>
            <p:cNvSpPr txBox="1"/>
            <p:nvPr/>
          </p:nvSpPr>
          <p:spPr>
            <a:xfrm>
              <a:off x="7346551" y="2730777"/>
              <a:ext cx="1415772" cy="830997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pPr algn="ctr"/>
              <a:r>
                <a:rPr lang="zh-TW" sz="4800" dirty="0">
                  <a:solidFill>
                    <a:srgbClr val="1EF6DF"/>
                  </a:solidFill>
                  <a:latin typeface="+mj-ea"/>
                </a:rPr>
                <a:t>結論</a:t>
              </a:r>
              <a:endParaRPr lang="zh-CN" sz="4800" dirty="0">
                <a:solidFill>
                  <a:srgbClr val="1EF6DF"/>
                </a:solidFill>
                <a:latin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730998" y="3561774"/>
              <a:ext cx="2674130" cy="584775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</a:rPr>
                <a:t>CONCLUSION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9336" y="1124744"/>
            <a:ext cx="9073008" cy="5445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圓角矩形 2"/>
          <p:cNvSpPr/>
          <p:nvPr/>
        </p:nvSpPr>
        <p:spPr>
          <a:xfrm>
            <a:off x="5771964" y="2636912"/>
            <a:ext cx="6804756" cy="3168352"/>
          </a:xfrm>
          <a:prstGeom prst="roundRect">
            <a:avLst>
              <a:gd name="adj" fmla="val 7856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/>
          </a:p>
        </p:txBody>
      </p:sp>
      <p:sp>
        <p:nvSpPr>
          <p:cNvPr id="23" name="文本框 22"/>
          <p:cNvSpPr txBox="1"/>
          <p:nvPr/>
        </p:nvSpPr>
        <p:spPr>
          <a:xfrm>
            <a:off x="5695897" y="273790"/>
            <a:ext cx="800219" cy="461665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zh-TW" sz="2400" b="1" dirty="0">
                <a:solidFill>
                  <a:schemeClr val="bg1"/>
                </a:solidFill>
                <a:cs typeface="+mn-ea"/>
              </a:rPr>
              <a:t>結論</a:t>
            </a:r>
            <a:endParaRPr lang="zh-CN" sz="24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圓角矩形 1"/>
          <p:cNvSpPr/>
          <p:nvPr/>
        </p:nvSpPr>
        <p:spPr>
          <a:xfrm>
            <a:off x="5807968" y="2852936"/>
            <a:ext cx="6096000" cy="2781240"/>
          </a:xfrm>
          <a:prstGeom prst="roundRect">
            <a:avLst>
              <a:gd name="adj" fmla="val 6863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numCol="1">
            <a:spAutoFit/>
          </a:bodyPr>
          <a:lstStyle/>
          <a:p>
            <a:pPr marL="714375" indent="-457200">
              <a:spcAft>
                <a:spcPts val="0"/>
              </a:spcAft>
              <a:buFont typeface="+mj-lt"/>
              <a:buAutoNum type="arabicPeriod"/>
            </a:pPr>
            <a:r>
              <a:rPr lang="zh-TW" altLang="zh-TW" sz="2400" kern="1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多數的手寫數字都辨識</a:t>
            </a:r>
            <a:r>
              <a:rPr lang="zh-TW" altLang="zh-TW" sz="2400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成功</a:t>
            </a:r>
            <a:r>
              <a:rPr lang="zh-TW" altLang="en-US" sz="2400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，但數字</a:t>
            </a:r>
            <a:r>
              <a:rPr lang="en-US" altLang="zh-TW" sz="2400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2</a:t>
            </a:r>
            <a:r>
              <a:rPr lang="zh-TW" altLang="en-US" sz="2400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辨識機率最差。</a:t>
            </a:r>
            <a:endParaRPr lang="en-US" altLang="zh-TW" sz="2400" kern="100" dirty="0" smtClean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714375" indent="-457200">
              <a:spcAft>
                <a:spcPts val="0"/>
              </a:spcAft>
              <a:buFont typeface="+mj-lt"/>
              <a:buAutoNum type="arabicPeriod"/>
            </a:pPr>
            <a:endParaRPr lang="en-US" altLang="zh-TW" sz="2400" kern="100" dirty="0" smtClean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714375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TW" sz="2400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MNIST</a:t>
            </a:r>
            <a:r>
              <a:rPr lang="zh-TW" altLang="zh-TW" sz="2400" kern="1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中的資料</a:t>
            </a:r>
            <a:r>
              <a:rPr lang="zh-TW" altLang="zh-TW" sz="2400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量仍然不</a:t>
            </a:r>
            <a:r>
              <a:rPr lang="zh-TW" sz="2400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夠</a:t>
            </a:r>
            <a:endParaRPr lang="en-US" altLang="zh-TW" sz="2400" kern="100" dirty="0" smtClean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714375" indent="-457200">
              <a:spcAft>
                <a:spcPts val="0"/>
              </a:spcAft>
              <a:buFont typeface="+mj-lt"/>
              <a:buAutoNum type="arabicPeriod"/>
            </a:pPr>
            <a:endParaRPr lang="en-US" altLang="zh-TW" sz="2400" kern="100" dirty="0" smtClean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714375" indent="-457200">
              <a:spcAft>
                <a:spcPts val="0"/>
              </a:spcAft>
              <a:buFont typeface="+mj-lt"/>
              <a:buAutoNum type="arabicPeriod"/>
            </a:pPr>
            <a:r>
              <a:rPr lang="zh-TW" sz="2400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與</a:t>
            </a:r>
            <a:r>
              <a:rPr lang="en-US" altLang="zh-TW" sz="2400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MNIST</a:t>
            </a:r>
            <a:r>
              <a:rPr lang="zh-TW" altLang="zh-TW" sz="2400" kern="1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中的圖片差異太大時</a:t>
            </a:r>
            <a:r>
              <a:rPr lang="zh-TW" altLang="zh-TW" sz="2400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，會</a:t>
            </a:r>
            <a:r>
              <a:rPr lang="zh-TW" altLang="zh-TW" sz="2400" kern="1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有辨識錯誤的情況。</a:t>
            </a:r>
            <a:endParaRPr lang="zh-TW" altLang="zh-TW" sz="2400" kern="100" dirty="0">
              <a:solidFill>
                <a:schemeClr val="bg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4541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 rot="18784635">
            <a:off x="1817615" y="1905815"/>
            <a:ext cx="3095768" cy="3103526"/>
          </a:xfrm>
          <a:prstGeom prst="roundRect">
            <a:avLst>
              <a:gd name="adj" fmla="val 6182"/>
            </a:avLst>
          </a:prstGeom>
          <a:solidFill>
            <a:srgbClr val="37D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anchor="ctr"/>
          <a:lstStyle/>
          <a:p>
            <a:pPr algn="ctr">
              <a:defRPr/>
            </a:pPr>
            <a:endParaRPr lang="zh-CN" sz="2400"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>
          <a:xfrm rot="18784635">
            <a:off x="4586818" y="2815167"/>
            <a:ext cx="1136651" cy="1119715"/>
          </a:xfrm>
          <a:prstGeom prst="roundRect">
            <a:avLst>
              <a:gd name="adj" fmla="val 10833"/>
            </a:avLst>
          </a:prstGeom>
          <a:solidFill>
            <a:srgbClr val="1EF6D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anchor="ctr"/>
          <a:lstStyle/>
          <a:p>
            <a:pPr algn="ctr">
              <a:defRPr/>
            </a:pPr>
            <a:endParaRPr lang="zh-CN" sz="2400"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/>
        </p:nvSpPr>
        <p:spPr>
          <a:xfrm rot="18784635">
            <a:off x="2098676" y="2187577"/>
            <a:ext cx="2533649" cy="2540000"/>
          </a:xfrm>
          <a:prstGeom prst="roundRect">
            <a:avLst>
              <a:gd name="adj" fmla="val 6182"/>
            </a:avLst>
          </a:prstGeom>
          <a:solidFill>
            <a:srgbClr val="37DFE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anchor="ctr"/>
          <a:lstStyle/>
          <a:p>
            <a:pPr algn="ctr">
              <a:defRPr/>
            </a:pPr>
            <a:endParaRPr lang="zh-CN" sz="2400">
              <a:cs typeface="+mn-ea"/>
              <a:sym typeface="+mn-lt"/>
            </a:endParaRPr>
          </a:p>
        </p:txBody>
      </p:sp>
      <p:sp>
        <p:nvSpPr>
          <p:cNvPr id="11" name="圆角矩形 10"/>
          <p:cNvSpPr/>
          <p:nvPr/>
        </p:nvSpPr>
        <p:spPr>
          <a:xfrm rot="18784635">
            <a:off x="4548718" y="4123267"/>
            <a:ext cx="510116" cy="531284"/>
          </a:xfrm>
          <a:prstGeom prst="roundRect">
            <a:avLst/>
          </a:prstGeom>
          <a:solidFill>
            <a:srgbClr val="32AA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anchor="ctr"/>
          <a:lstStyle/>
          <a:p>
            <a:pPr algn="ctr">
              <a:defRPr/>
            </a:pPr>
            <a:endParaRPr lang="zh-CN" sz="2400">
              <a:cs typeface="+mn-ea"/>
              <a:sym typeface="+mn-lt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>
          <a:xfrm>
            <a:off x="2381251" y="2476500"/>
            <a:ext cx="1925527" cy="189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735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05</a:t>
            </a:r>
            <a:endParaRPr lang="zh-CN" sz="11735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312024" y="2476500"/>
            <a:ext cx="5879976" cy="1897892"/>
            <a:chOff x="6312024" y="2476500"/>
            <a:chExt cx="5879976" cy="1897892"/>
          </a:xfrm>
        </p:grpSpPr>
        <p:sp>
          <p:nvSpPr>
            <p:cNvPr id="14" name="同侧圆角矩形 13"/>
            <p:cNvSpPr/>
            <p:nvPr/>
          </p:nvSpPr>
          <p:spPr>
            <a:xfrm rot="16200000">
              <a:off x="8303066" y="485458"/>
              <a:ext cx="1897892" cy="5879976"/>
            </a:xfrm>
            <a:prstGeom prst="round2SameRect">
              <a:avLst/>
            </a:prstGeom>
            <a:solidFill>
              <a:srgbClr val="38465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anchor="ctr"/>
            <a:lstStyle/>
            <a:p>
              <a:pPr algn="ctr"/>
              <a:endParaRPr lang="zh-CN" sz="2400">
                <a:cs typeface="+mn-ea"/>
              </a:endParaRPr>
            </a:p>
          </p:txBody>
        </p:sp>
        <p:sp>
          <p:nvSpPr>
            <p:cNvPr id="15" name="TextBox 20"/>
            <p:cNvSpPr txBox="1"/>
            <p:nvPr/>
          </p:nvSpPr>
          <p:spPr>
            <a:xfrm>
              <a:off x="6730998" y="2730777"/>
              <a:ext cx="2646878" cy="830997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pPr algn="ctr"/>
              <a:r>
                <a:rPr lang="zh-TW" sz="4800" dirty="0">
                  <a:solidFill>
                    <a:srgbClr val="1EF6DF"/>
                  </a:solidFill>
                  <a:latin typeface="+mj-ea"/>
                </a:rPr>
                <a:t>工作分配</a:t>
              </a:r>
              <a:endParaRPr lang="zh-CN" sz="4800" dirty="0">
                <a:solidFill>
                  <a:srgbClr val="1EF6DF"/>
                </a:solidFill>
                <a:latin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730998" y="3561774"/>
              <a:ext cx="2672526" cy="584775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</a:rPr>
                <a:t>ASSIGNMENT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388119" y="273790"/>
            <a:ext cx="1415772" cy="461665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cs typeface="+mn-ea"/>
              </a:rPr>
              <a:t>工作分配</a:t>
            </a:r>
            <a:endParaRPr lang="zh-CN" sz="24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2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4"/>
          <p:cNvGrpSpPr>
            <a:grpSpLocks/>
          </p:cNvGrpSpPr>
          <p:nvPr/>
        </p:nvGrpSpPr>
        <p:grpSpPr>
          <a:xfrm>
            <a:off x="407368" y="980728"/>
            <a:ext cx="10811670" cy="4968552"/>
            <a:chOff x="0" y="0"/>
            <a:chExt cx="8839201" cy="4062570"/>
          </a:xfrm>
        </p:grpSpPr>
        <p:pic>
          <p:nvPicPr>
            <p:cNvPr id="11" name="Shape 54"/>
            <p:cNvPicPr preferRelativeResize="0"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839201" cy="4062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矩形 8"/>
            <p:cNvSpPr>
              <a:spLocks noChangeArrowheads="1"/>
            </p:cNvSpPr>
            <p:nvPr/>
          </p:nvSpPr>
          <p:spPr>
            <a:xfrm>
              <a:off x="4419600" y="1543050"/>
              <a:ext cx="892175" cy="48823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3" name="矩形 10"/>
            <p:cNvSpPr>
              <a:spLocks noChangeArrowheads="1"/>
            </p:cNvSpPr>
            <p:nvPr/>
          </p:nvSpPr>
          <p:spPr>
            <a:xfrm>
              <a:off x="4419600" y="2070101"/>
              <a:ext cx="892175" cy="4381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</p:grpSp>
    </p:spTree>
    <p:extLst>
      <p:ext uri="{BB962C8B-B14F-4D97-AF65-F5344CB8AC3E}">
        <p14:creationId xmlns:p14="http://schemas.microsoft.com/office/powerpoint/2010/main" val="41037379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85358" y="2801768"/>
            <a:ext cx="2821285" cy="830997"/>
          </a:xfrm>
          <a:prstGeom prst="rect">
            <a:avLst/>
          </a:prstGeom>
          <a:noFill/>
        </p:spPr>
        <p:txBody>
          <a:bodyPr wrap="none" lIns="0" tIns="0" rIns="0" bIns="0" numCol="1" rtlCol="0" anchor="ctr">
            <a:spAutoFit/>
          </a:bodyPr>
          <a:lstStyle/>
          <a:p>
            <a:pPr algn="ctr"/>
            <a:r>
              <a:rPr lang="en-US" altLang="zh-CN" sz="5400" dirty="0" smtClean="0">
                <a:gradFill>
                  <a:gsLst>
                    <a:gs pos="34000">
                      <a:srgbClr val="39BDED"/>
                    </a:gs>
                    <a:gs pos="56000">
                      <a:srgbClr val="37DFEA"/>
                    </a:gs>
                    <a:gs pos="80000">
                      <a:srgbClr val="1EF6DF"/>
                    </a:gs>
                    <a:gs pos="11000">
                      <a:srgbClr val="32AAE6"/>
                    </a:gs>
                  </a:gsLst>
                  <a:lin ang="5400000" scaled="1"/>
                </a:gradFill>
                <a:latin typeface="+mj-ea"/>
                <a:ea typeface="+mj-ea"/>
              </a:rPr>
              <a:t>THANKS</a:t>
            </a:r>
            <a:endParaRPr lang="zh-CN" sz="5400" dirty="0">
              <a:gradFill>
                <a:gsLst>
                  <a:gs pos="34000">
                    <a:srgbClr val="39BDED"/>
                  </a:gs>
                  <a:gs pos="56000">
                    <a:srgbClr val="37DFEA"/>
                  </a:gs>
                  <a:gs pos="80000">
                    <a:srgbClr val="1EF6DF"/>
                  </a:gs>
                  <a:gs pos="11000">
                    <a:srgbClr val="32AAE6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 rot="18784635">
            <a:off x="1817615" y="1905815"/>
            <a:ext cx="3095768" cy="3103526"/>
          </a:xfrm>
          <a:prstGeom prst="roundRect">
            <a:avLst>
              <a:gd name="adj" fmla="val 6182"/>
            </a:avLst>
          </a:prstGeom>
          <a:solidFill>
            <a:srgbClr val="37D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anchor="ctr"/>
          <a:lstStyle/>
          <a:p>
            <a:pPr algn="ctr">
              <a:defRPr/>
            </a:pPr>
            <a:endParaRPr lang="zh-CN" sz="2400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 rot="18784635">
            <a:off x="4586818" y="2815167"/>
            <a:ext cx="1136651" cy="1119715"/>
          </a:xfrm>
          <a:prstGeom prst="roundRect">
            <a:avLst>
              <a:gd name="adj" fmla="val 10833"/>
            </a:avLst>
          </a:prstGeom>
          <a:solidFill>
            <a:srgbClr val="1EF6D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anchor="ctr"/>
          <a:lstStyle/>
          <a:p>
            <a:pPr algn="ctr">
              <a:defRPr/>
            </a:pPr>
            <a:endParaRPr lang="zh-CN" sz="2400"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 rot="18784635">
            <a:off x="2098676" y="2187577"/>
            <a:ext cx="2533649" cy="2540000"/>
          </a:xfrm>
          <a:prstGeom prst="roundRect">
            <a:avLst>
              <a:gd name="adj" fmla="val 6182"/>
            </a:avLst>
          </a:prstGeom>
          <a:solidFill>
            <a:srgbClr val="37DFE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anchor="ctr"/>
          <a:lstStyle/>
          <a:p>
            <a:pPr algn="ctr">
              <a:defRPr/>
            </a:pPr>
            <a:endParaRPr lang="zh-CN" sz="2400"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 rot="18784635">
            <a:off x="4548718" y="4123267"/>
            <a:ext cx="510116" cy="531284"/>
          </a:xfrm>
          <a:prstGeom prst="roundRect">
            <a:avLst/>
          </a:prstGeom>
          <a:solidFill>
            <a:srgbClr val="32AA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anchor="ctr"/>
          <a:lstStyle/>
          <a:p>
            <a:pPr algn="ctr">
              <a:defRPr/>
            </a:pPr>
            <a:endParaRPr lang="zh-CN" sz="2400">
              <a:cs typeface="+mn-ea"/>
              <a:sym typeface="+mn-lt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>
          <a:xfrm>
            <a:off x="2381251" y="2476500"/>
            <a:ext cx="1925527" cy="189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735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sz="11735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312024" y="2476500"/>
            <a:ext cx="5879976" cy="1897892"/>
            <a:chOff x="6312024" y="2476500"/>
            <a:chExt cx="5879976" cy="1897892"/>
          </a:xfrm>
        </p:grpSpPr>
        <p:sp>
          <p:nvSpPr>
            <p:cNvPr id="2" name="同侧圆角矩形 1"/>
            <p:cNvSpPr/>
            <p:nvPr/>
          </p:nvSpPr>
          <p:spPr>
            <a:xfrm rot="16200000">
              <a:off x="8303066" y="485458"/>
              <a:ext cx="1897892" cy="5879976"/>
            </a:xfrm>
            <a:prstGeom prst="round2SameRect">
              <a:avLst/>
            </a:prstGeom>
            <a:solidFill>
              <a:srgbClr val="38465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anchor="ctr"/>
            <a:lstStyle/>
            <a:p>
              <a:pPr algn="ctr"/>
              <a:endParaRPr lang="zh-CN" sz="2400">
                <a:cs typeface="+mn-ea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6730998" y="2730777"/>
              <a:ext cx="1415772" cy="830997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r>
                <a:rPr lang="zh-CN" sz="4800" dirty="0" smtClean="0">
                  <a:solidFill>
                    <a:srgbClr val="1EF6DF"/>
                  </a:solidFill>
                  <a:latin typeface="+mj-ea"/>
                </a:rPr>
                <a:t>背景</a:t>
              </a:r>
              <a:endParaRPr lang="zh-CN" sz="4800" dirty="0">
                <a:solidFill>
                  <a:srgbClr val="1EF6DF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730998" y="3561774"/>
              <a:ext cx="2534412" cy="584775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Background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4" grpId="0" animBg="1"/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695890" y="273790"/>
            <a:ext cx="800219" cy="461665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zh-CN" sz="2400" b="1" dirty="0">
                <a:solidFill>
                  <a:schemeClr val="bg1"/>
                </a:solidFill>
                <a:cs typeface="+mn-ea"/>
              </a:rPr>
              <a:t>背景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767408" y="2708920"/>
            <a:ext cx="6096000" cy="2554545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590550" indent="-285750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TW" altLang="zh-TW" sz="2000" kern="100" dirty="0" smtClean="0">
                <a:latin typeface="Calibri Light" panose="020F03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人工智慧</a:t>
            </a:r>
            <a:r>
              <a:rPr lang="zh-TW" altLang="zh-TW" sz="2000" kern="100" dirty="0">
                <a:latin typeface="Calibri Light" panose="020F03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是未來產業升級的</a:t>
            </a:r>
            <a:r>
              <a:rPr lang="zh-TW" altLang="zh-TW" sz="2000" kern="100" dirty="0" smtClean="0">
                <a:latin typeface="Calibri Light" panose="020F03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重要關鍵</a:t>
            </a:r>
            <a:endParaRPr lang="en-US" altLang="zh-TW" sz="2000" kern="100" dirty="0" smtClean="0">
              <a:latin typeface="Calibri Light" panose="020F03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0"/>
              </a:spcAft>
            </a:pPr>
            <a:endParaRPr lang="en-US" altLang="zh-TW" sz="2000" kern="100" dirty="0" smtClean="0">
              <a:latin typeface="Calibri Light" panose="020F03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90550" indent="-285750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TW" altLang="zh-TW" sz="2000" kern="100" dirty="0" smtClean="0">
                <a:latin typeface="Calibri Light" panose="020F03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期</a:t>
            </a:r>
            <a:r>
              <a:rPr lang="zh-TW" altLang="zh-TW" sz="2000" kern="100" dirty="0">
                <a:latin typeface="Calibri Light" panose="020F03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初科技</a:t>
            </a:r>
            <a:r>
              <a:rPr lang="zh-TW" altLang="zh-TW" sz="2000" kern="100" dirty="0" smtClean="0">
                <a:latin typeface="Calibri Light" panose="020F03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報告「</a:t>
            </a:r>
            <a:r>
              <a:rPr lang="zh-TW" altLang="zh-TW" sz="2000" kern="100" dirty="0">
                <a:latin typeface="Calibri Light" panose="020F03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語音辨識」，也有類似的</a:t>
            </a:r>
            <a:r>
              <a:rPr lang="zh-TW" altLang="zh-TW" sz="2000" kern="100" dirty="0" smtClean="0">
                <a:latin typeface="Calibri Light" panose="020F03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架構</a:t>
            </a:r>
            <a:endParaRPr lang="zh-TW" altLang="zh-TW" sz="2000" kern="100" dirty="0">
              <a:latin typeface="Calibri Light" panose="020F03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>
              <a:spcAft>
                <a:spcPts val="0"/>
              </a:spcAft>
            </a:pPr>
            <a:endParaRPr lang="zh-TW" altLang="zh-TW" sz="2000" kern="100" dirty="0">
              <a:latin typeface="Calibri Light" panose="020F03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590550" indent="-285750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TW" altLang="zh-TW" sz="2000" kern="100" dirty="0" smtClean="0">
                <a:latin typeface="Calibri Light" panose="020F03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許多</a:t>
            </a:r>
            <a:r>
              <a:rPr lang="zh-TW" altLang="zh-TW" sz="2000" kern="100" dirty="0">
                <a:latin typeface="Calibri Light" panose="020F03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資料都能從網路上取得，但是礙於小組人數不多，我們選用較為容易實現的主題，數字手寫辨識</a:t>
            </a:r>
            <a:r>
              <a:rPr lang="zh-TW" altLang="zh-TW" sz="2000" kern="100" dirty="0" smtClean="0">
                <a:latin typeface="Calibri Light" panose="020F03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000" kern="100" dirty="0" smtClean="0">
              <a:latin typeface="Calibri Light" panose="020F03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0"/>
              </a:spcAft>
            </a:pPr>
            <a:endParaRPr lang="en-US" altLang="zh-TW" sz="2000" kern="100" dirty="0" smtClean="0">
              <a:latin typeface="Calibri Light" panose="020F03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695892" y="273790"/>
            <a:ext cx="800219" cy="461665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zh-TW" sz="2400" b="1" dirty="0" smtClean="0">
                <a:solidFill>
                  <a:schemeClr val="bg1"/>
                </a:solidFill>
                <a:cs typeface="+mn-ea"/>
              </a:rPr>
              <a:t>發展</a:t>
            </a:r>
            <a:endParaRPr lang="zh-CN" sz="24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1" y="3536066"/>
            <a:ext cx="12192000" cy="152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sp>
        <p:nvSpPr>
          <p:cNvPr id="9" name="Freeform 5"/>
          <p:cNvSpPr/>
          <p:nvPr/>
        </p:nvSpPr>
        <p:spPr>
          <a:xfrm>
            <a:off x="6315305" y="3141923"/>
            <a:ext cx="941002" cy="94100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37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ctr">
            <a:noAutofit/>
          </a:bodyPr>
          <a:lstStyle/>
          <a:p>
            <a:pPr algn="ctr"/>
            <a:endParaRPr lang="en-US" sz="2800" b="1" dirty="0">
              <a:cs typeface="+mn-ea"/>
              <a:sym typeface="+mn-lt"/>
            </a:endParaRPr>
          </a:p>
        </p:txBody>
      </p:sp>
      <p:sp>
        <p:nvSpPr>
          <p:cNvPr id="10" name="Freeform 6"/>
          <p:cNvSpPr/>
          <p:nvPr/>
        </p:nvSpPr>
        <p:spPr>
          <a:xfrm>
            <a:off x="4664007" y="3141922"/>
            <a:ext cx="941001" cy="94100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B8AA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ctr">
            <a:noAutofit/>
          </a:bodyPr>
          <a:lstStyle/>
          <a:p>
            <a:pPr algn="ctr"/>
            <a:endParaRPr lang="en-US" sz="2800" b="1" dirty="0">
              <a:cs typeface="+mn-ea"/>
              <a:sym typeface="+mn-lt"/>
            </a:endParaRPr>
          </a:p>
        </p:txBody>
      </p:sp>
      <p:sp>
        <p:nvSpPr>
          <p:cNvPr id="11" name="Freeform 7"/>
          <p:cNvSpPr/>
          <p:nvPr/>
        </p:nvSpPr>
        <p:spPr>
          <a:xfrm>
            <a:off x="3012709" y="3141922"/>
            <a:ext cx="941001" cy="94100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39BD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ctr">
            <a:noAutofit/>
          </a:bodyPr>
          <a:lstStyle/>
          <a:p>
            <a:pPr algn="ctr"/>
            <a:endParaRPr lang="en-US" sz="2800" b="1" dirty="0">
              <a:cs typeface="+mn-ea"/>
              <a:sym typeface="+mn-lt"/>
            </a:endParaRPr>
          </a:p>
        </p:txBody>
      </p:sp>
      <p:sp>
        <p:nvSpPr>
          <p:cNvPr id="12" name="Freeform 8"/>
          <p:cNvSpPr/>
          <p:nvPr/>
        </p:nvSpPr>
        <p:spPr>
          <a:xfrm>
            <a:off x="1361411" y="3141922"/>
            <a:ext cx="941001" cy="94100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1EF6D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ctr">
            <a:noAutofit/>
          </a:bodyPr>
          <a:lstStyle/>
          <a:p>
            <a:pPr algn="ctr"/>
            <a:endParaRPr lang="en-US" sz="2800" b="1" dirty="0">
              <a:cs typeface="+mn-ea"/>
              <a:sym typeface="+mn-lt"/>
            </a:endParaRPr>
          </a:p>
        </p:txBody>
      </p:sp>
      <p:sp>
        <p:nvSpPr>
          <p:cNvPr id="13" name="Freeform 9"/>
          <p:cNvSpPr/>
          <p:nvPr/>
        </p:nvSpPr>
        <p:spPr>
          <a:xfrm>
            <a:off x="7966604" y="3141922"/>
            <a:ext cx="941001" cy="94100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32AA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ctr">
            <a:noAutofit/>
          </a:bodyPr>
          <a:lstStyle/>
          <a:p>
            <a:pPr algn="ctr"/>
            <a:endParaRPr lang="en-US" sz="2800" b="1" dirty="0">
              <a:cs typeface="+mn-ea"/>
              <a:sym typeface="+mn-lt"/>
            </a:endParaRPr>
          </a:p>
        </p:txBody>
      </p:sp>
      <p:sp>
        <p:nvSpPr>
          <p:cNvPr id="14" name="Freeform 10"/>
          <p:cNvSpPr/>
          <p:nvPr/>
        </p:nvSpPr>
        <p:spPr>
          <a:xfrm>
            <a:off x="9432425" y="2956443"/>
            <a:ext cx="1311960" cy="1311960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32AA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ctr">
            <a:noAutofit/>
          </a:bodyPr>
          <a:lstStyle/>
          <a:p>
            <a:pPr algn="ctr"/>
            <a:r>
              <a:rPr lang="en-US" altLang="zh-CN" sz="3600" b="1" dirty="0" smtClean="0">
                <a:cs typeface="+mn-ea"/>
                <a:sym typeface="+mn-lt"/>
              </a:rPr>
              <a:t>!</a:t>
            </a:r>
            <a:endParaRPr lang="en-US" sz="3600" b="1" dirty="0">
              <a:cs typeface="+mn-ea"/>
              <a:sym typeface="+mn-lt"/>
            </a:endParaRPr>
          </a:p>
        </p:txBody>
      </p:sp>
      <p:sp>
        <p:nvSpPr>
          <p:cNvPr id="15" name="Rectangle 11"/>
          <p:cNvSpPr/>
          <p:nvPr/>
        </p:nvSpPr>
        <p:spPr>
          <a:xfrm>
            <a:off x="1483360" y="4453882"/>
            <a:ext cx="665567" cy="384721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000" b="1" dirty="0" smtClean="0">
                <a:solidFill>
                  <a:srgbClr val="C00000"/>
                </a:solidFill>
                <a:cs typeface="+mn-ea"/>
                <a:sym typeface="+mn-lt"/>
              </a:rPr>
              <a:t>1943</a:t>
            </a:r>
            <a:endParaRPr lang="en-US" sz="1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6" name="Rectangle 12"/>
          <p:cNvSpPr/>
          <p:nvPr/>
        </p:nvSpPr>
        <p:spPr>
          <a:xfrm>
            <a:off x="3150426" y="2386243"/>
            <a:ext cx="665567" cy="384721"/>
          </a:xfrm>
          <a:prstGeom prst="rect">
            <a:avLst/>
          </a:prstGeom>
        </p:spPr>
        <p:txBody>
          <a:bodyPr wrap="none" numCol="1" anchor="b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000" b="1" dirty="0">
                <a:solidFill>
                  <a:srgbClr val="C00000"/>
                </a:solidFill>
                <a:cs typeface="+mn-ea"/>
                <a:sym typeface="+mn-lt"/>
              </a:rPr>
              <a:t>1958</a:t>
            </a:r>
            <a:endParaRPr lang="en-US" sz="1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7" name="Rectangle 13"/>
          <p:cNvSpPr/>
          <p:nvPr/>
        </p:nvSpPr>
        <p:spPr>
          <a:xfrm>
            <a:off x="4804142" y="4453882"/>
            <a:ext cx="665567" cy="384721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altLang="zh-TW" sz="2000" b="1" dirty="0" smtClean="0">
                <a:solidFill>
                  <a:srgbClr val="C00000"/>
                </a:solidFill>
                <a:cs typeface="+mn-ea"/>
                <a:sym typeface="+mn-lt"/>
              </a:rPr>
              <a:t>1969</a:t>
            </a:r>
            <a:endParaRPr lang="en-US" sz="1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6471208" y="2386243"/>
            <a:ext cx="665567" cy="384721"/>
          </a:xfrm>
          <a:prstGeom prst="rect">
            <a:avLst/>
          </a:prstGeom>
        </p:spPr>
        <p:txBody>
          <a:bodyPr wrap="none" numCol="1" anchor="b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000" b="1" dirty="0">
                <a:solidFill>
                  <a:srgbClr val="C00000"/>
                </a:solidFill>
                <a:cs typeface="+mn-ea"/>
                <a:sym typeface="+mn-lt"/>
              </a:rPr>
              <a:t>1986</a:t>
            </a:r>
            <a:endParaRPr lang="en-US" sz="1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9" name="Rectangle 15"/>
          <p:cNvSpPr/>
          <p:nvPr/>
        </p:nvSpPr>
        <p:spPr>
          <a:xfrm>
            <a:off x="8055159" y="4453882"/>
            <a:ext cx="760144" cy="384721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altLang="zh-TW" sz="2000" b="1" dirty="0" smtClean="0">
                <a:solidFill>
                  <a:srgbClr val="C00000"/>
                </a:solidFill>
                <a:cs typeface="+mn-ea"/>
                <a:sym typeface="+mn-lt"/>
              </a:rPr>
              <a:t>1990s</a:t>
            </a:r>
            <a:endParaRPr lang="en-US" sz="1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20" name="Rectangle 16"/>
          <p:cNvSpPr/>
          <p:nvPr/>
        </p:nvSpPr>
        <p:spPr>
          <a:xfrm>
            <a:off x="9769513" y="2386243"/>
            <a:ext cx="665567" cy="384721"/>
          </a:xfrm>
          <a:prstGeom prst="rect">
            <a:avLst/>
          </a:prstGeom>
        </p:spPr>
        <p:txBody>
          <a:bodyPr wrap="none" numCol="1" anchor="b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000" b="1" dirty="0" smtClean="0">
                <a:solidFill>
                  <a:srgbClr val="C00000"/>
                </a:solidFill>
                <a:cs typeface="+mn-ea"/>
                <a:sym typeface="+mn-lt"/>
              </a:rPr>
              <a:t>201</a:t>
            </a:r>
            <a:r>
              <a:rPr lang="en-US" altLang="zh-TW" sz="2000" b="1" dirty="0" smtClean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endParaRPr lang="en-US" sz="1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21" name="TextBox 53"/>
          <p:cNvSpPr txBox="1"/>
          <p:nvPr/>
        </p:nvSpPr>
        <p:spPr>
          <a:xfrm>
            <a:off x="587770" y="4991841"/>
            <a:ext cx="2447508" cy="91307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>
              <a:lnSpc>
                <a:spcPts val="1600"/>
              </a:lnSpc>
              <a:spcAft>
                <a:spcPts val="80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神經科學家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麥卡洛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克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數學家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皮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茲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發表論文</a:t>
            </a: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建立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了神經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網</a:t>
            </a: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路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數學模型，稱為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MCP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模型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。</a:t>
            </a:r>
            <a:endParaRPr 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2" name="TextBox 53"/>
          <p:cNvSpPr txBox="1"/>
          <p:nvPr/>
        </p:nvSpPr>
        <p:spPr>
          <a:xfrm>
            <a:off x="2337269" y="1340226"/>
            <a:ext cx="2376264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電腦科學家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Rosenblatt</a:t>
            </a: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提出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了兩層神經元組成的神經網絡，稱之為「感知器</a:t>
            </a: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」，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第一次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MCP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用於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機器</a:t>
            </a: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學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習</a:t>
            </a:r>
            <a:endParaRPr lang="en-US" altLang="zh-TW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4" name="TextBox 53"/>
          <p:cNvSpPr txBox="1"/>
          <p:nvPr/>
        </p:nvSpPr>
        <p:spPr>
          <a:xfrm>
            <a:off x="3837030" y="4923215"/>
            <a:ext cx="2513269" cy="91307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>
              <a:lnSpc>
                <a:spcPts val="1600"/>
              </a:lnSpc>
              <a:spcAft>
                <a:spcPts val="800"/>
              </a:spcAft>
            </a:pP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「感知器」</a:t>
            </a: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被證明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只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能處理線性分類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問題</a:t>
            </a: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這等於直接宣判了感知器死刑，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神經網絡的研究也陷入了將近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年的停滯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。</a:t>
            </a:r>
            <a:endParaRPr 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7" name="TextBox 53"/>
          <p:cNvSpPr txBox="1"/>
          <p:nvPr/>
        </p:nvSpPr>
        <p:spPr>
          <a:xfrm>
            <a:off x="5400385" y="1367566"/>
            <a:ext cx="2788251" cy="12208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>
              <a:lnSpc>
                <a:spcPts val="1600"/>
              </a:lnSpc>
              <a:spcAft>
                <a:spcPts val="800"/>
              </a:spcAft>
            </a:pP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Geoffrey 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Hinton </a:t>
            </a: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發明了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BP</a:t>
            </a: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演算法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，並採用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Sigmoid</a:t>
            </a: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函數進行</a:t>
            </a:r>
            <a:r>
              <a:rPr lang="zh-TW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非線性</a:t>
            </a:r>
            <a:r>
              <a:rPr lang="zh-TW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映射</a:t>
            </a: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。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該方法引起了神經網絡的第二次熱潮。</a:t>
            </a:r>
          </a:p>
          <a:p>
            <a:pPr algn="just">
              <a:lnSpc>
                <a:spcPts val="1600"/>
              </a:lnSpc>
              <a:spcAft>
                <a:spcPts val="800"/>
              </a:spcAft>
            </a:pPr>
            <a:endParaRPr lang="zh-TW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8" name="TextBox 53"/>
          <p:cNvSpPr txBox="1"/>
          <p:nvPr/>
        </p:nvSpPr>
        <p:spPr>
          <a:xfrm>
            <a:off x="7549418" y="4903750"/>
            <a:ext cx="3371118" cy="111825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>
              <a:lnSpc>
                <a:spcPts val="16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SVM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算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法等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各種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淺層機器學習模型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被提出，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SVM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也是一種有監督的學習模型，應用於模式識別，分類以及回歸分析等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。</a:t>
            </a: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但是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它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和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神經網絡有明顯的差異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SVM</a:t>
            </a: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的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提出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再次阻礙了深度學習的發展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9" name="TextBox 53"/>
          <p:cNvSpPr txBox="1"/>
          <p:nvPr/>
        </p:nvSpPr>
        <p:spPr>
          <a:xfrm>
            <a:off x="8705565" y="1395154"/>
            <a:ext cx="2765679" cy="12208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>
              <a:lnSpc>
                <a:spcPts val="1600"/>
              </a:lnSpc>
              <a:spcAft>
                <a:spcPts val="800"/>
              </a:spcAft>
            </a:pP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Hinton 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的兩個學生以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SuperVision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的隊伍名參賽，以 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16.42% 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的錯誤率遠勝第二名的 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26.22%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，用的正是深度學習技術。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just">
              <a:lnSpc>
                <a:spcPts val="1600"/>
              </a:lnSpc>
              <a:spcAft>
                <a:spcPts val="800"/>
              </a:spcAft>
            </a:pPr>
            <a:endParaRPr lang="zh-CN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7" grpId="0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 rot="18784635">
            <a:off x="1817615" y="1905815"/>
            <a:ext cx="3095768" cy="3103526"/>
          </a:xfrm>
          <a:prstGeom prst="roundRect">
            <a:avLst>
              <a:gd name="adj" fmla="val 6182"/>
            </a:avLst>
          </a:prstGeom>
          <a:solidFill>
            <a:srgbClr val="37D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anchor="ctr"/>
          <a:lstStyle/>
          <a:p>
            <a:pPr algn="ctr">
              <a:defRPr/>
            </a:pPr>
            <a:endParaRPr lang="zh-CN" sz="2400">
              <a:cs typeface="+mn-ea"/>
              <a:sym typeface="+mn-lt"/>
            </a:endParaRPr>
          </a:p>
        </p:txBody>
      </p:sp>
      <p:sp>
        <p:nvSpPr>
          <p:cNvPr id="11" name="圆角矩形 10"/>
          <p:cNvSpPr/>
          <p:nvPr/>
        </p:nvSpPr>
        <p:spPr>
          <a:xfrm rot="18784635">
            <a:off x="4586818" y="2815167"/>
            <a:ext cx="1136651" cy="1119715"/>
          </a:xfrm>
          <a:prstGeom prst="roundRect">
            <a:avLst>
              <a:gd name="adj" fmla="val 10833"/>
            </a:avLst>
          </a:prstGeom>
          <a:solidFill>
            <a:srgbClr val="1EF6D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anchor="ctr"/>
          <a:lstStyle/>
          <a:p>
            <a:pPr algn="ctr">
              <a:defRPr/>
            </a:pPr>
            <a:endParaRPr lang="zh-CN" sz="2400">
              <a:cs typeface="+mn-ea"/>
              <a:sym typeface="+mn-lt"/>
            </a:endParaRPr>
          </a:p>
        </p:txBody>
      </p:sp>
      <p:sp>
        <p:nvSpPr>
          <p:cNvPr id="12" name="圆角矩形 11"/>
          <p:cNvSpPr/>
          <p:nvPr/>
        </p:nvSpPr>
        <p:spPr>
          <a:xfrm rot="18784635">
            <a:off x="2098676" y="2187577"/>
            <a:ext cx="2533649" cy="2540000"/>
          </a:xfrm>
          <a:prstGeom prst="roundRect">
            <a:avLst>
              <a:gd name="adj" fmla="val 6182"/>
            </a:avLst>
          </a:prstGeom>
          <a:solidFill>
            <a:srgbClr val="37DFE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anchor="ctr"/>
          <a:lstStyle/>
          <a:p>
            <a:pPr algn="ctr">
              <a:defRPr/>
            </a:pPr>
            <a:endParaRPr lang="zh-CN" sz="2400">
              <a:cs typeface="+mn-ea"/>
              <a:sym typeface="+mn-lt"/>
            </a:endParaRPr>
          </a:p>
        </p:txBody>
      </p:sp>
      <p:sp>
        <p:nvSpPr>
          <p:cNvPr id="13" name="圆角矩形 12"/>
          <p:cNvSpPr/>
          <p:nvPr/>
        </p:nvSpPr>
        <p:spPr>
          <a:xfrm rot="18784635">
            <a:off x="4548718" y="4123267"/>
            <a:ext cx="510116" cy="531284"/>
          </a:xfrm>
          <a:prstGeom prst="roundRect">
            <a:avLst/>
          </a:prstGeom>
          <a:solidFill>
            <a:srgbClr val="32AA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anchor="ctr"/>
          <a:lstStyle/>
          <a:p>
            <a:pPr algn="ctr">
              <a:defRPr/>
            </a:pPr>
            <a:endParaRPr lang="zh-CN" sz="2400">
              <a:cs typeface="+mn-ea"/>
              <a:sym typeface="+mn-lt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>
          <a:xfrm>
            <a:off x="2381251" y="2476500"/>
            <a:ext cx="1925527" cy="189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735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sz="11735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312024" y="2476500"/>
            <a:ext cx="5879976" cy="1897892"/>
            <a:chOff x="6312024" y="2476500"/>
            <a:chExt cx="5879976" cy="1897892"/>
          </a:xfrm>
        </p:grpSpPr>
        <p:sp>
          <p:nvSpPr>
            <p:cNvPr id="16" name="同侧圆角矩形 15"/>
            <p:cNvSpPr/>
            <p:nvPr/>
          </p:nvSpPr>
          <p:spPr>
            <a:xfrm rot="16200000">
              <a:off x="8303066" y="485458"/>
              <a:ext cx="1897892" cy="5879976"/>
            </a:xfrm>
            <a:prstGeom prst="round2SameRect">
              <a:avLst/>
            </a:prstGeom>
            <a:solidFill>
              <a:srgbClr val="38465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anchor="ctr"/>
            <a:lstStyle/>
            <a:p>
              <a:pPr algn="ctr"/>
              <a:endParaRPr lang="zh-CN" sz="2400">
                <a:cs typeface="+mn-ea"/>
              </a:endParaRPr>
            </a:p>
          </p:txBody>
        </p:sp>
        <p:sp>
          <p:nvSpPr>
            <p:cNvPr id="17" name="TextBox 20"/>
            <p:cNvSpPr txBox="1"/>
            <p:nvPr/>
          </p:nvSpPr>
          <p:spPr>
            <a:xfrm>
              <a:off x="6730998" y="2730777"/>
              <a:ext cx="2646878" cy="830997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r>
                <a:rPr lang="zh-CN" sz="4800" dirty="0">
                  <a:solidFill>
                    <a:srgbClr val="1EF6DF"/>
                  </a:solidFill>
                  <a:latin typeface="+mj-ea"/>
                  <a:ea typeface="+mj-ea"/>
                </a:rPr>
                <a:t>程式開發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730998" y="3561774"/>
              <a:ext cx="2830198" cy="584775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+mn-ea"/>
                </a:rPr>
                <a:t>Development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6402320" y="1395640"/>
            <a:ext cx="4704500" cy="5040560"/>
          </a:xfrm>
          <a:prstGeom prst="roundRect">
            <a:avLst>
              <a:gd name="adj" fmla="val 5005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/>
          </a:p>
        </p:txBody>
      </p:sp>
      <p:sp>
        <p:nvSpPr>
          <p:cNvPr id="19" name="圓角矩形 18"/>
          <p:cNvSpPr/>
          <p:nvPr/>
        </p:nvSpPr>
        <p:spPr>
          <a:xfrm>
            <a:off x="1103468" y="1412776"/>
            <a:ext cx="4704500" cy="5040560"/>
          </a:xfrm>
          <a:prstGeom prst="roundRect">
            <a:avLst>
              <a:gd name="adj" fmla="val 500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820" y="1721107"/>
            <a:ext cx="3515796" cy="197763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080341" y="273790"/>
            <a:ext cx="2031325" cy="461665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zh-CN" sz="2400" b="1" dirty="0">
                <a:solidFill>
                  <a:schemeClr val="bg1"/>
                </a:solidFill>
                <a:cs typeface="+mn-ea"/>
              </a:rPr>
              <a:t>程式</a:t>
            </a:r>
            <a:r>
              <a:rPr lang="zh-CN" sz="2400" b="1" dirty="0" smtClean="0">
                <a:solidFill>
                  <a:schemeClr val="bg1"/>
                </a:solidFill>
                <a:cs typeface="+mn-ea"/>
              </a:rPr>
              <a:t>開發</a:t>
            </a:r>
            <a:r>
              <a:rPr lang="zh-TW" sz="2400" b="1" dirty="0" smtClean="0">
                <a:solidFill>
                  <a:schemeClr val="bg1"/>
                </a:solidFill>
                <a:cs typeface="+mn-ea"/>
              </a:rPr>
              <a:t>框架</a:t>
            </a:r>
            <a:endParaRPr lang="zh-CN" sz="24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466" y="2023203"/>
            <a:ext cx="1872208" cy="137344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708068" y="3933056"/>
            <a:ext cx="4680520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TW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跨</a:t>
            </a:r>
            <a:r>
              <a:rPr lang="zh-TW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平台的</a:t>
            </a:r>
            <a:r>
              <a:rPr lang="en-US" altLang="zh-TW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C++</a:t>
            </a:r>
            <a:r>
              <a:rPr lang="zh-TW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應用程式開發框架</a:t>
            </a:r>
            <a:r>
              <a:rPr lang="zh-TW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000" b="1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n"/>
            </a:pPr>
            <a:endParaRPr lang="en-US" altLang="zh-TW" sz="2000" b="1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TW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廣泛</a:t>
            </a:r>
            <a:r>
              <a:rPr lang="zh-TW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用於開發</a:t>
            </a:r>
            <a:r>
              <a:rPr lang="en-US" altLang="zh-TW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GUI</a:t>
            </a:r>
            <a:r>
              <a:rPr lang="zh-TW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程式</a:t>
            </a:r>
            <a:endParaRPr lang="zh-TW" altLang="zh-TW" sz="2000" b="1" kern="1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27820" y="3938464"/>
            <a:ext cx="6096000" cy="1631216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TW" altLang="zh-TW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目前</a:t>
            </a:r>
            <a:r>
              <a:rPr lang="zh-TW" altLang="zh-TW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最受歡迎的</a:t>
            </a:r>
            <a:r>
              <a:rPr lang="zh-TW" altLang="zh-TW" sz="2000" b="1" kern="100" spc="25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深度學習</a:t>
            </a:r>
            <a:r>
              <a:rPr lang="zh-TW" altLang="zh-TW" sz="2000" b="1" kern="100" spc="2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框架</a:t>
            </a:r>
            <a:endParaRPr lang="en-US" altLang="zh-TW" sz="2000" b="1" kern="100" spc="25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" panose="020B0502040204020203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n"/>
            </a:pPr>
            <a:endParaRPr lang="en-US" altLang="zh-TW" sz="2000" b="1" kern="100" spc="25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" panose="020B0502040204020203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TW" altLang="zh-TW" sz="2000" b="1" kern="100" spc="2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開源</a:t>
            </a:r>
            <a:r>
              <a:rPr lang="en-US" altLang="zh-TW" sz="2000" b="1" kern="100" spc="2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+</a:t>
            </a:r>
            <a:r>
              <a:rPr lang="zh-TW" altLang="zh-TW" sz="2000" b="1" kern="100" spc="2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社</a:t>
            </a:r>
            <a:r>
              <a:rPr lang="zh-TW" altLang="zh-TW" sz="2000" b="1" kern="100" spc="25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群</a:t>
            </a:r>
            <a:r>
              <a:rPr lang="zh-TW" altLang="zh-TW" sz="2000" b="1" kern="100" spc="2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共享</a:t>
            </a:r>
            <a:r>
              <a:rPr lang="en-US" altLang="zh-TW" sz="2000" b="1" kern="100" spc="25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=</a:t>
            </a:r>
            <a:r>
              <a:rPr lang="zh-TW" altLang="zh-TW" sz="2000" b="1" kern="100" spc="2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大量的</a:t>
            </a:r>
            <a:r>
              <a:rPr lang="zh-TW" altLang="zh-TW" sz="2000" b="1" kern="100" spc="25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學習</a:t>
            </a:r>
            <a:r>
              <a:rPr lang="zh-TW" altLang="zh-TW" sz="2000" b="1" kern="100" spc="2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資源</a:t>
            </a:r>
            <a:endParaRPr lang="en-US" altLang="zh-TW" sz="2000" b="1" kern="100" spc="25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" panose="020B0502040204020203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n"/>
            </a:pPr>
            <a:endParaRPr lang="en-US" altLang="zh-TW" sz="2000" b="1" kern="100" spc="25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" panose="020B0502040204020203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TW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MNIST</a:t>
            </a:r>
            <a:r>
              <a:rPr lang="zh-TW" altLang="zh-TW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資料庫</a:t>
            </a:r>
            <a:endParaRPr lang="en-US" altLang="zh-TW" sz="2000" b="1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080338" y="273790"/>
            <a:ext cx="2031325" cy="461665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zh-CN" sz="2400" b="1" dirty="0">
                <a:solidFill>
                  <a:schemeClr val="bg1"/>
                </a:solidFill>
                <a:cs typeface="+mn-ea"/>
              </a:rPr>
              <a:t>程式</a:t>
            </a:r>
            <a:r>
              <a:rPr lang="zh-CN" sz="2400" b="1" dirty="0" smtClean="0">
                <a:solidFill>
                  <a:schemeClr val="bg1"/>
                </a:solidFill>
                <a:cs typeface="+mn-ea"/>
              </a:rPr>
              <a:t>開發</a:t>
            </a:r>
            <a:r>
              <a:rPr lang="zh-TW" sz="2400" b="1" dirty="0" smtClean="0">
                <a:solidFill>
                  <a:schemeClr val="bg1"/>
                </a:solidFill>
                <a:cs typeface="+mn-ea"/>
              </a:rPr>
              <a:t>流程</a:t>
            </a:r>
            <a:endParaRPr lang="zh-CN" sz="24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群組 1"/>
          <p:cNvGrpSpPr/>
          <p:nvPr/>
        </p:nvGrpSpPr>
        <p:grpSpPr>
          <a:xfrm>
            <a:off x="911424" y="1556792"/>
            <a:ext cx="4713000" cy="4714755"/>
            <a:chOff x="4191312" y="1886583"/>
            <a:chExt cx="3801995" cy="3803411"/>
          </a:xfrm>
        </p:grpSpPr>
        <p:sp>
          <p:nvSpPr>
            <p:cNvPr id="8" name="任意多边形 7"/>
            <p:cNvSpPr/>
            <p:nvPr/>
          </p:nvSpPr>
          <p:spPr>
            <a:xfrm>
              <a:off x="5193819" y="1886583"/>
              <a:ext cx="1798830" cy="1798831"/>
            </a:xfrm>
            <a:custGeom>
              <a:avLst/>
              <a:gdLst>
                <a:gd name="connsiteX0" fmla="*/ 901373 w 1798830"/>
                <a:gd name="connsiteY0" fmla="*/ 0 h 1798831"/>
                <a:gd name="connsiteX1" fmla="*/ 993146 w 1798830"/>
                <a:gd name="connsiteY1" fmla="*/ 38013 h 1798831"/>
                <a:gd name="connsiteX2" fmla="*/ 1760817 w 1798830"/>
                <a:gd name="connsiteY2" fmla="*/ 805685 h 1798831"/>
                <a:gd name="connsiteX3" fmla="*/ 1760817 w 1798830"/>
                <a:gd name="connsiteY3" fmla="*/ 989231 h 1798831"/>
                <a:gd name="connsiteX4" fmla="*/ 989231 w 1798830"/>
                <a:gd name="connsiteY4" fmla="*/ 1760818 h 1798831"/>
                <a:gd name="connsiteX5" fmla="*/ 805684 w 1798830"/>
                <a:gd name="connsiteY5" fmla="*/ 1760818 h 1798831"/>
                <a:gd name="connsiteX6" fmla="*/ 38013 w 1798830"/>
                <a:gd name="connsiteY6" fmla="*/ 993147 h 1798831"/>
                <a:gd name="connsiteX7" fmla="*/ 38013 w 1798830"/>
                <a:gd name="connsiteY7" fmla="*/ 809600 h 1798831"/>
                <a:gd name="connsiteX8" fmla="*/ 809600 w 1798830"/>
                <a:gd name="connsiteY8" fmla="*/ 38013 h 1798831"/>
                <a:gd name="connsiteX9" fmla="*/ 901373 w 1798830"/>
                <a:gd name="connsiteY9" fmla="*/ 0 h 179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8830" h="1798831">
                  <a:moveTo>
                    <a:pt x="901373" y="0"/>
                  </a:moveTo>
                  <a:cubicBezTo>
                    <a:pt x="934588" y="0"/>
                    <a:pt x="967804" y="12671"/>
                    <a:pt x="993146" y="38013"/>
                  </a:cubicBezTo>
                  <a:lnTo>
                    <a:pt x="1760817" y="805685"/>
                  </a:lnTo>
                  <a:cubicBezTo>
                    <a:pt x="1811502" y="856369"/>
                    <a:pt x="1811502" y="938547"/>
                    <a:pt x="1760817" y="989231"/>
                  </a:cubicBezTo>
                  <a:lnTo>
                    <a:pt x="989231" y="1760818"/>
                  </a:lnTo>
                  <a:cubicBezTo>
                    <a:pt x="938546" y="1811502"/>
                    <a:pt x="856369" y="1811502"/>
                    <a:pt x="805684" y="1760818"/>
                  </a:cubicBezTo>
                  <a:lnTo>
                    <a:pt x="38013" y="993147"/>
                  </a:lnTo>
                  <a:cubicBezTo>
                    <a:pt x="-12672" y="942462"/>
                    <a:pt x="-12672" y="860285"/>
                    <a:pt x="38013" y="809600"/>
                  </a:cubicBezTo>
                  <a:lnTo>
                    <a:pt x="809600" y="38013"/>
                  </a:lnTo>
                  <a:cubicBezTo>
                    <a:pt x="834942" y="12671"/>
                    <a:pt x="868157" y="0"/>
                    <a:pt x="901373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CN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6193465" y="2887159"/>
              <a:ext cx="1799842" cy="1799843"/>
            </a:xfrm>
            <a:custGeom>
              <a:avLst/>
              <a:gdLst>
                <a:gd name="connsiteX0" fmla="*/ 899921 w 1799842"/>
                <a:gd name="connsiteY0" fmla="*/ 0 h 1799843"/>
                <a:gd name="connsiteX1" fmla="*/ 991946 w 1799842"/>
                <a:gd name="connsiteY1" fmla="*/ 38118 h 1799843"/>
                <a:gd name="connsiteX2" fmla="*/ 1761724 w 1799842"/>
                <a:gd name="connsiteY2" fmla="*/ 807897 h 1799843"/>
                <a:gd name="connsiteX3" fmla="*/ 1761724 w 1799842"/>
                <a:gd name="connsiteY3" fmla="*/ 991947 h 1799843"/>
                <a:gd name="connsiteX4" fmla="*/ 991947 w 1799842"/>
                <a:gd name="connsiteY4" fmla="*/ 1761725 h 1799843"/>
                <a:gd name="connsiteX5" fmla="*/ 807896 w 1799842"/>
                <a:gd name="connsiteY5" fmla="*/ 1761725 h 1799843"/>
                <a:gd name="connsiteX6" fmla="*/ 38118 w 1799842"/>
                <a:gd name="connsiteY6" fmla="*/ 991946 h 1799843"/>
                <a:gd name="connsiteX7" fmla="*/ 38118 w 1799842"/>
                <a:gd name="connsiteY7" fmla="*/ 807896 h 1799843"/>
                <a:gd name="connsiteX8" fmla="*/ 807895 w 1799842"/>
                <a:gd name="connsiteY8" fmla="*/ 38118 h 1799843"/>
                <a:gd name="connsiteX9" fmla="*/ 899921 w 1799842"/>
                <a:gd name="connsiteY9" fmla="*/ 0 h 179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9842" h="1799843">
                  <a:moveTo>
                    <a:pt x="899921" y="0"/>
                  </a:moveTo>
                  <a:cubicBezTo>
                    <a:pt x="933227" y="0"/>
                    <a:pt x="966534" y="12706"/>
                    <a:pt x="991946" y="38118"/>
                  </a:cubicBezTo>
                  <a:lnTo>
                    <a:pt x="1761724" y="807897"/>
                  </a:lnTo>
                  <a:cubicBezTo>
                    <a:pt x="1812548" y="858721"/>
                    <a:pt x="1812548" y="941123"/>
                    <a:pt x="1761724" y="991947"/>
                  </a:cubicBezTo>
                  <a:lnTo>
                    <a:pt x="991947" y="1761725"/>
                  </a:lnTo>
                  <a:cubicBezTo>
                    <a:pt x="941123" y="1812549"/>
                    <a:pt x="858721" y="1812549"/>
                    <a:pt x="807896" y="1761725"/>
                  </a:cubicBezTo>
                  <a:lnTo>
                    <a:pt x="38118" y="991946"/>
                  </a:lnTo>
                  <a:cubicBezTo>
                    <a:pt x="-12706" y="941122"/>
                    <a:pt x="-12706" y="858720"/>
                    <a:pt x="38118" y="807896"/>
                  </a:cubicBezTo>
                  <a:lnTo>
                    <a:pt x="807895" y="38118"/>
                  </a:lnTo>
                  <a:cubicBezTo>
                    <a:pt x="833307" y="12706"/>
                    <a:pt x="866614" y="0"/>
                    <a:pt x="899921" y="0"/>
                  </a:cubicBezTo>
                  <a:close/>
                </a:path>
              </a:pathLst>
            </a:custGeom>
            <a:solidFill>
              <a:srgbClr val="37DF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CN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192316" y="3890005"/>
              <a:ext cx="1799990" cy="1799989"/>
            </a:xfrm>
            <a:custGeom>
              <a:avLst/>
              <a:gdLst>
                <a:gd name="connsiteX0" fmla="*/ 901300 w 1799990"/>
                <a:gd name="connsiteY0" fmla="*/ 0 h 1799989"/>
                <a:gd name="connsiteX1" fmla="*/ 993199 w 1799990"/>
                <a:gd name="connsiteY1" fmla="*/ 38065 h 1799989"/>
                <a:gd name="connsiteX2" fmla="*/ 1761924 w 1799990"/>
                <a:gd name="connsiteY2" fmla="*/ 806791 h 1799989"/>
                <a:gd name="connsiteX3" fmla="*/ 1761924 w 1799990"/>
                <a:gd name="connsiteY3" fmla="*/ 990589 h 1799989"/>
                <a:gd name="connsiteX4" fmla="*/ 990589 w 1799990"/>
                <a:gd name="connsiteY4" fmla="*/ 1761924 h 1799989"/>
                <a:gd name="connsiteX5" fmla="*/ 806791 w 1799990"/>
                <a:gd name="connsiteY5" fmla="*/ 1761924 h 1799989"/>
                <a:gd name="connsiteX6" fmla="*/ 38066 w 1799990"/>
                <a:gd name="connsiteY6" fmla="*/ 993199 h 1799989"/>
                <a:gd name="connsiteX7" fmla="*/ 38066 w 1799990"/>
                <a:gd name="connsiteY7" fmla="*/ 809401 h 1799989"/>
                <a:gd name="connsiteX8" fmla="*/ 809401 w 1799990"/>
                <a:gd name="connsiteY8" fmla="*/ 38065 h 1799989"/>
                <a:gd name="connsiteX9" fmla="*/ 901300 w 1799990"/>
                <a:gd name="connsiteY9" fmla="*/ 0 h 179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9990" h="1799989">
                  <a:moveTo>
                    <a:pt x="901300" y="0"/>
                  </a:moveTo>
                  <a:cubicBezTo>
                    <a:pt x="934561" y="0"/>
                    <a:pt x="967822" y="12688"/>
                    <a:pt x="993199" y="38065"/>
                  </a:cubicBezTo>
                  <a:lnTo>
                    <a:pt x="1761924" y="806791"/>
                  </a:lnTo>
                  <a:cubicBezTo>
                    <a:pt x="1812679" y="857545"/>
                    <a:pt x="1812679" y="939834"/>
                    <a:pt x="1761924" y="990589"/>
                  </a:cubicBezTo>
                  <a:lnTo>
                    <a:pt x="990589" y="1761924"/>
                  </a:lnTo>
                  <a:cubicBezTo>
                    <a:pt x="939835" y="1812678"/>
                    <a:pt x="857546" y="1812678"/>
                    <a:pt x="806791" y="1761924"/>
                  </a:cubicBezTo>
                  <a:lnTo>
                    <a:pt x="38066" y="993199"/>
                  </a:lnTo>
                  <a:cubicBezTo>
                    <a:pt x="-12689" y="942444"/>
                    <a:pt x="-12689" y="860155"/>
                    <a:pt x="38066" y="809401"/>
                  </a:cubicBezTo>
                  <a:lnTo>
                    <a:pt x="809401" y="38065"/>
                  </a:lnTo>
                  <a:cubicBezTo>
                    <a:pt x="834779" y="12688"/>
                    <a:pt x="868039" y="0"/>
                    <a:pt x="901300" y="0"/>
                  </a:cubicBezTo>
                  <a:close/>
                </a:path>
              </a:pathLst>
            </a:custGeom>
            <a:solidFill>
              <a:srgbClr val="39B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CN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191312" y="2887159"/>
              <a:ext cx="1799842" cy="1799842"/>
            </a:xfrm>
            <a:custGeom>
              <a:avLst/>
              <a:gdLst>
                <a:gd name="connsiteX0" fmla="*/ 899921 w 1799842"/>
                <a:gd name="connsiteY0" fmla="*/ 0 h 1799842"/>
                <a:gd name="connsiteX1" fmla="*/ 991946 w 1799842"/>
                <a:gd name="connsiteY1" fmla="*/ 38118 h 1799842"/>
                <a:gd name="connsiteX2" fmla="*/ 1761724 w 1799842"/>
                <a:gd name="connsiteY2" fmla="*/ 807896 h 1799842"/>
                <a:gd name="connsiteX3" fmla="*/ 1761724 w 1799842"/>
                <a:gd name="connsiteY3" fmla="*/ 991946 h 1799842"/>
                <a:gd name="connsiteX4" fmla="*/ 991946 w 1799842"/>
                <a:gd name="connsiteY4" fmla="*/ 1761724 h 1799842"/>
                <a:gd name="connsiteX5" fmla="*/ 807896 w 1799842"/>
                <a:gd name="connsiteY5" fmla="*/ 1761724 h 1799842"/>
                <a:gd name="connsiteX6" fmla="*/ 38118 w 1799842"/>
                <a:gd name="connsiteY6" fmla="*/ 991946 h 1799842"/>
                <a:gd name="connsiteX7" fmla="*/ 38118 w 1799842"/>
                <a:gd name="connsiteY7" fmla="*/ 807896 h 1799842"/>
                <a:gd name="connsiteX8" fmla="*/ 807896 w 1799842"/>
                <a:gd name="connsiteY8" fmla="*/ 38118 h 1799842"/>
                <a:gd name="connsiteX9" fmla="*/ 899921 w 1799842"/>
                <a:gd name="connsiteY9" fmla="*/ 0 h 179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9842" h="1799842">
                  <a:moveTo>
                    <a:pt x="899921" y="0"/>
                  </a:moveTo>
                  <a:cubicBezTo>
                    <a:pt x="933228" y="0"/>
                    <a:pt x="966534" y="12706"/>
                    <a:pt x="991946" y="38118"/>
                  </a:cubicBezTo>
                  <a:lnTo>
                    <a:pt x="1761724" y="807896"/>
                  </a:lnTo>
                  <a:cubicBezTo>
                    <a:pt x="1812548" y="858720"/>
                    <a:pt x="1812548" y="941122"/>
                    <a:pt x="1761724" y="991946"/>
                  </a:cubicBezTo>
                  <a:lnTo>
                    <a:pt x="991946" y="1761724"/>
                  </a:lnTo>
                  <a:cubicBezTo>
                    <a:pt x="941122" y="1812548"/>
                    <a:pt x="858720" y="1812548"/>
                    <a:pt x="807896" y="1761724"/>
                  </a:cubicBezTo>
                  <a:lnTo>
                    <a:pt x="38118" y="991946"/>
                  </a:lnTo>
                  <a:cubicBezTo>
                    <a:pt x="-12706" y="941122"/>
                    <a:pt x="-12706" y="858720"/>
                    <a:pt x="38118" y="807896"/>
                  </a:cubicBezTo>
                  <a:lnTo>
                    <a:pt x="807896" y="38118"/>
                  </a:lnTo>
                  <a:cubicBezTo>
                    <a:pt x="833308" y="12706"/>
                    <a:pt x="866615" y="0"/>
                    <a:pt x="899921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CN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386199" y="2070485"/>
              <a:ext cx="3422336" cy="3414137"/>
              <a:chOff x="4386199" y="2340995"/>
              <a:chExt cx="3422336" cy="3414137"/>
            </a:xfrm>
          </p:grpSpPr>
          <p:sp>
            <p:nvSpPr>
              <p:cNvPr id="13" name="Freeform 5"/>
              <p:cNvSpPr/>
              <p:nvPr/>
            </p:nvSpPr>
            <p:spPr>
              <a:xfrm>
                <a:off x="4421735" y="2340995"/>
                <a:ext cx="1142601" cy="1215039"/>
              </a:xfrm>
              <a:custGeom>
                <a:avLst/>
                <a:gdLst>
                  <a:gd name="T0" fmla="*/ 135 w 836"/>
                  <a:gd name="T1" fmla="*/ 889 h 889"/>
                  <a:gd name="T2" fmla="*/ 0 w 836"/>
                  <a:gd name="T3" fmla="*/ 751 h 889"/>
                  <a:gd name="T4" fmla="*/ 749 w 836"/>
                  <a:gd name="T5" fmla="*/ 0 h 889"/>
                  <a:gd name="T6" fmla="*/ 836 w 836"/>
                  <a:gd name="T7" fmla="*/ 88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6" h="889">
                    <a:moveTo>
                      <a:pt x="135" y="889"/>
                    </a:moveTo>
                    <a:lnTo>
                      <a:pt x="0" y="751"/>
                    </a:lnTo>
                    <a:lnTo>
                      <a:pt x="749" y="0"/>
                    </a:lnTo>
                    <a:lnTo>
                      <a:pt x="836" y="88"/>
                    </a:lnTo>
                  </a:path>
                </a:pathLst>
              </a:custGeom>
              <a:noFill/>
              <a:ln w="6350" cap="flat">
                <a:solidFill>
                  <a:schemeClr val="bg1">
                    <a:lumMod val="65000"/>
                  </a:schemeClr>
                </a:solidFill>
                <a:prstDash val="dash"/>
                <a:miter lim="800000"/>
                <a:tailEnd type="triangl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/>
              </a:p>
            </p:txBody>
          </p:sp>
          <p:sp>
            <p:nvSpPr>
              <p:cNvPr id="14" name="Freeform 6"/>
              <p:cNvSpPr/>
              <p:nvPr/>
            </p:nvSpPr>
            <p:spPr>
              <a:xfrm>
                <a:off x="6594863" y="2340995"/>
                <a:ext cx="1213672" cy="1143968"/>
              </a:xfrm>
              <a:custGeom>
                <a:avLst/>
                <a:gdLst>
                  <a:gd name="T0" fmla="*/ 0 w 888"/>
                  <a:gd name="T1" fmla="*/ 138 h 837"/>
                  <a:gd name="T2" fmla="*/ 137 w 888"/>
                  <a:gd name="T3" fmla="*/ 0 h 837"/>
                  <a:gd name="T4" fmla="*/ 888 w 888"/>
                  <a:gd name="T5" fmla="*/ 751 h 837"/>
                  <a:gd name="T6" fmla="*/ 801 w 888"/>
                  <a:gd name="T7" fmla="*/ 837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8" h="837">
                    <a:moveTo>
                      <a:pt x="0" y="138"/>
                    </a:moveTo>
                    <a:lnTo>
                      <a:pt x="137" y="0"/>
                    </a:lnTo>
                    <a:lnTo>
                      <a:pt x="888" y="751"/>
                    </a:lnTo>
                    <a:lnTo>
                      <a:pt x="801" y="837"/>
                    </a:lnTo>
                  </a:path>
                </a:pathLst>
              </a:custGeom>
              <a:noFill/>
              <a:ln w="6350" cap="flat">
                <a:solidFill>
                  <a:schemeClr val="bg1">
                    <a:lumMod val="65000"/>
                  </a:schemeClr>
                </a:solidFill>
                <a:prstDash val="dash"/>
                <a:miter lim="800000"/>
                <a:tailEnd type="triangl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/>
              </a:p>
            </p:txBody>
          </p:sp>
          <p:sp>
            <p:nvSpPr>
              <p:cNvPr id="15" name="Freeform 7"/>
              <p:cNvSpPr/>
              <p:nvPr/>
            </p:nvSpPr>
            <p:spPr>
              <a:xfrm>
                <a:off x="6665934" y="4540093"/>
                <a:ext cx="1142601" cy="1215039"/>
              </a:xfrm>
              <a:custGeom>
                <a:avLst/>
                <a:gdLst>
                  <a:gd name="T0" fmla="*/ 699 w 836"/>
                  <a:gd name="T1" fmla="*/ 0 h 889"/>
                  <a:gd name="T2" fmla="*/ 836 w 836"/>
                  <a:gd name="T3" fmla="*/ 138 h 889"/>
                  <a:gd name="T4" fmla="*/ 85 w 836"/>
                  <a:gd name="T5" fmla="*/ 889 h 889"/>
                  <a:gd name="T6" fmla="*/ 0 w 836"/>
                  <a:gd name="T7" fmla="*/ 801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6" h="889">
                    <a:moveTo>
                      <a:pt x="699" y="0"/>
                    </a:moveTo>
                    <a:lnTo>
                      <a:pt x="836" y="138"/>
                    </a:lnTo>
                    <a:lnTo>
                      <a:pt x="85" y="889"/>
                    </a:lnTo>
                    <a:lnTo>
                      <a:pt x="0" y="801"/>
                    </a:lnTo>
                  </a:path>
                </a:pathLst>
              </a:custGeom>
              <a:noFill/>
              <a:ln w="6350" cap="flat">
                <a:solidFill>
                  <a:schemeClr val="bg1">
                    <a:lumMod val="65000"/>
                  </a:schemeClr>
                </a:solidFill>
                <a:prstDash val="dash"/>
                <a:miter lim="800000"/>
                <a:tailEnd type="triangl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/>
              </a:p>
            </p:txBody>
          </p:sp>
          <p:sp>
            <p:nvSpPr>
              <p:cNvPr id="16" name="Freeform 8"/>
              <p:cNvSpPr/>
              <p:nvPr/>
            </p:nvSpPr>
            <p:spPr>
              <a:xfrm>
                <a:off x="4386199" y="4611164"/>
                <a:ext cx="1210938" cy="1143968"/>
              </a:xfrm>
              <a:custGeom>
                <a:avLst/>
                <a:gdLst>
                  <a:gd name="T0" fmla="*/ 886 w 886"/>
                  <a:gd name="T1" fmla="*/ 699 h 837"/>
                  <a:gd name="T2" fmla="*/ 751 w 886"/>
                  <a:gd name="T3" fmla="*/ 837 h 837"/>
                  <a:gd name="T4" fmla="*/ 0 w 886"/>
                  <a:gd name="T5" fmla="*/ 86 h 837"/>
                  <a:gd name="T6" fmla="*/ 85 w 886"/>
                  <a:gd name="T7" fmla="*/ 0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6" h="837">
                    <a:moveTo>
                      <a:pt x="886" y="699"/>
                    </a:moveTo>
                    <a:lnTo>
                      <a:pt x="751" y="837"/>
                    </a:lnTo>
                    <a:lnTo>
                      <a:pt x="0" y="86"/>
                    </a:lnTo>
                    <a:lnTo>
                      <a:pt x="85" y="0"/>
                    </a:lnTo>
                  </a:path>
                </a:pathLst>
              </a:custGeom>
              <a:noFill/>
              <a:ln w="6350" cap="flat">
                <a:solidFill>
                  <a:schemeClr val="bg1">
                    <a:lumMod val="65000"/>
                  </a:schemeClr>
                </a:solidFill>
                <a:prstDash val="dash"/>
                <a:miter lim="800000"/>
                <a:tailEnd type="triangl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/>
              </a:p>
            </p:txBody>
          </p:sp>
        </p:grpSp>
        <p:sp>
          <p:nvSpPr>
            <p:cNvPr id="22" name="TextBox 38"/>
            <p:cNvSpPr txBox="1"/>
            <p:nvPr/>
          </p:nvSpPr>
          <p:spPr>
            <a:xfrm>
              <a:off x="5537377" y="2393697"/>
              <a:ext cx="1107996" cy="830997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zh-CN" altLang="zh-CN"/>
              </a:defPPr>
              <a:lvl1pPr algn="ctr">
                <a:defRPr sz="1400">
                  <a:gradFill flip="none" rotWithShape="1">
                    <a:gsLst>
                      <a:gs pos="100000">
                        <a:srgbClr val="D49D57"/>
                      </a:gs>
                      <a:gs pos="30000">
                        <a:srgbClr val="F9EDD8"/>
                      </a:gs>
                      <a:gs pos="0">
                        <a:srgbClr val="F4DEBD"/>
                      </a:gs>
                    </a:gsLst>
                    <a:lin ang="5400000" scaled="1"/>
                    <a:tileRect/>
                  </a:gradFill>
                  <a:latin typeface="+mj-lt"/>
                </a:defRPr>
              </a:lvl1pPr>
            </a:lstStyle>
            <a:p>
              <a:r>
                <a:rPr lang="zh-TW" sz="2400" b="1" dirty="0" smtClean="0">
                  <a:solidFill>
                    <a:schemeClr val="bg1"/>
                  </a:solidFill>
                </a:rPr>
                <a:t>資料庫</a:t>
              </a:r>
              <a:endParaRPr lang="en-US" altLang="zh-TW" sz="2400" b="1" dirty="0" smtClean="0">
                <a:solidFill>
                  <a:schemeClr val="bg1"/>
                </a:solidFill>
              </a:endParaRPr>
            </a:p>
            <a:p>
              <a:r>
                <a:rPr lang="zh-TW" sz="2400" b="1" dirty="0" smtClean="0">
                  <a:solidFill>
                    <a:schemeClr val="bg1"/>
                  </a:solidFill>
                </a:rPr>
                <a:t>選用</a:t>
              </a:r>
              <a:endParaRPr lang="zh-CN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8"/>
            <p:cNvSpPr txBox="1"/>
            <p:nvPr/>
          </p:nvSpPr>
          <p:spPr>
            <a:xfrm>
              <a:off x="6692416" y="3398355"/>
              <a:ext cx="800219" cy="830997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zh-CN" altLang="zh-CN"/>
              </a:defPPr>
              <a:lvl1pPr algn="ctr">
                <a:defRPr sz="1400">
                  <a:gradFill flip="none" rotWithShape="1">
                    <a:gsLst>
                      <a:gs pos="100000">
                        <a:srgbClr val="D49D57"/>
                      </a:gs>
                      <a:gs pos="30000">
                        <a:srgbClr val="F9EDD8"/>
                      </a:gs>
                      <a:gs pos="0">
                        <a:srgbClr val="F4DEBD"/>
                      </a:gs>
                    </a:gsLst>
                    <a:lin ang="5400000" scaled="1"/>
                    <a:tileRect/>
                  </a:gradFill>
                  <a:latin typeface="+mj-lt"/>
                </a:defRPr>
              </a:lvl1pPr>
            </a:lstStyle>
            <a:p>
              <a:r>
                <a:rPr lang="zh-TW" sz="2400" b="1" dirty="0" smtClean="0">
                  <a:solidFill>
                    <a:schemeClr val="bg1"/>
                  </a:solidFill>
                </a:rPr>
                <a:t>模型</a:t>
              </a:r>
              <a:endParaRPr lang="en-US" altLang="zh-TW" sz="2400" b="1" dirty="0" smtClean="0">
                <a:solidFill>
                  <a:schemeClr val="bg1"/>
                </a:solidFill>
              </a:endParaRPr>
            </a:p>
            <a:p>
              <a:r>
                <a:rPr lang="zh-TW" sz="2400" b="1" dirty="0" smtClean="0">
                  <a:solidFill>
                    <a:schemeClr val="bg1"/>
                  </a:solidFill>
                </a:rPr>
                <a:t>訓練</a:t>
              </a:r>
              <a:endParaRPr lang="zh-CN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8"/>
            <p:cNvSpPr txBox="1"/>
            <p:nvPr/>
          </p:nvSpPr>
          <p:spPr>
            <a:xfrm>
              <a:off x="5656993" y="4374500"/>
              <a:ext cx="800219" cy="830997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zh-CN" altLang="zh-CN"/>
              </a:defPPr>
              <a:lvl1pPr algn="ctr">
                <a:defRPr sz="1400">
                  <a:gradFill flip="none" rotWithShape="1">
                    <a:gsLst>
                      <a:gs pos="100000">
                        <a:srgbClr val="D49D57"/>
                      </a:gs>
                      <a:gs pos="30000">
                        <a:srgbClr val="F9EDD8"/>
                      </a:gs>
                      <a:gs pos="0">
                        <a:srgbClr val="F4DEBD"/>
                      </a:gs>
                    </a:gsLst>
                    <a:lin ang="5400000" scaled="1"/>
                    <a:tileRect/>
                  </a:gradFill>
                  <a:latin typeface="+mj-lt"/>
                </a:defRPr>
              </a:lvl1pPr>
            </a:lstStyle>
            <a:p>
              <a:r>
                <a:rPr lang="en-US" altLang="zh-TW" sz="2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GUI</a:t>
              </a:r>
            </a:p>
            <a:p>
              <a:r>
                <a:rPr lang="zh-TW" sz="2400" b="1" dirty="0" smtClean="0">
                  <a:solidFill>
                    <a:schemeClr val="bg1"/>
                  </a:solidFill>
                </a:rPr>
                <a:t>開</a:t>
              </a:r>
              <a:r>
                <a:rPr lang="zh-TW" sz="2400" b="1" dirty="0">
                  <a:solidFill>
                    <a:schemeClr val="bg1"/>
                  </a:solidFill>
                </a:rPr>
                <a:t>發</a:t>
              </a:r>
              <a:endParaRPr lang="zh-CN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4691987" y="3381981"/>
              <a:ext cx="800219" cy="830997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zh-CN" altLang="zh-CN"/>
              </a:defPPr>
              <a:lvl1pPr algn="ctr">
                <a:defRPr sz="1400">
                  <a:gradFill flip="none" rotWithShape="1">
                    <a:gsLst>
                      <a:gs pos="100000">
                        <a:srgbClr val="D49D57"/>
                      </a:gs>
                      <a:gs pos="30000">
                        <a:srgbClr val="F9EDD8"/>
                      </a:gs>
                      <a:gs pos="0">
                        <a:srgbClr val="F4DEBD"/>
                      </a:gs>
                    </a:gsLst>
                    <a:lin ang="5400000" scaled="1"/>
                    <a:tileRect/>
                  </a:gradFill>
                  <a:latin typeface="+mj-lt"/>
                </a:defRPr>
              </a:lvl1pPr>
            </a:lstStyle>
            <a:p>
              <a:r>
                <a:rPr lang="zh-TW" sz="2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鑲嵌</a:t>
              </a:r>
              <a:endParaRPr lang="en-US" altLang="zh-TW" sz="24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TW" sz="2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模型</a:t>
              </a:r>
              <a:endParaRPr lang="en-US" altLang="zh-TW" sz="24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9" name="文本框 66"/>
          <p:cNvSpPr txBox="1"/>
          <p:nvPr/>
        </p:nvSpPr>
        <p:spPr>
          <a:xfrm>
            <a:off x="6345709" y="2068857"/>
            <a:ext cx="2008883" cy="104644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>
            <a:defPPr>
              <a:defRPr lang="zh-CN" altLang="zh-CN"/>
            </a:defPPr>
            <a:lvl1pPr>
              <a:defRPr sz="2800" spc="20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400" spc="0" dirty="0" smtClean="0">
                <a:solidFill>
                  <a:srgbClr val="C00000"/>
                </a:solidFill>
                <a:latin typeface="+mj-ea"/>
                <a:ea typeface="+mj-ea"/>
              </a:rPr>
              <a:t>MNIST</a:t>
            </a:r>
          </a:p>
          <a:p>
            <a:r>
              <a:rPr lang="zh-TW" sz="1800" spc="0" dirty="0" smtClean="0">
                <a:solidFill>
                  <a:srgbClr val="632523"/>
                </a:solidFill>
                <a:latin typeface="+mj-ea"/>
                <a:ea typeface="+mj-ea"/>
              </a:rPr>
              <a:t> 資料庫</a:t>
            </a:r>
            <a:endParaRPr lang="zh-CN" sz="1800" spc="0" dirty="0">
              <a:solidFill>
                <a:srgbClr val="632523"/>
              </a:solidFill>
              <a:latin typeface="+mj-ea"/>
              <a:ea typeface="+mj-ea"/>
            </a:endParaRPr>
          </a:p>
        </p:txBody>
      </p:sp>
      <p:sp>
        <p:nvSpPr>
          <p:cNvPr id="40" name="文本框 66"/>
          <p:cNvSpPr txBox="1"/>
          <p:nvPr/>
        </p:nvSpPr>
        <p:spPr>
          <a:xfrm>
            <a:off x="6345709" y="3186899"/>
            <a:ext cx="3491400" cy="132343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>
            <a:defPPr>
              <a:defRPr lang="zh-CN" altLang="zh-CN"/>
            </a:defPPr>
            <a:lvl1pPr>
              <a:defRPr sz="2800" spc="20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TW" sz="4400" spc="0" dirty="0" smtClean="0">
                <a:solidFill>
                  <a:srgbClr val="C00000"/>
                </a:solidFill>
                <a:latin typeface="+mj-ea"/>
                <a:ea typeface="+mj-ea"/>
              </a:rPr>
              <a:t>DNN</a:t>
            </a:r>
          </a:p>
          <a:p>
            <a:r>
              <a:rPr lang="zh-TW" sz="1800" spc="0" dirty="0" smtClean="0">
                <a:solidFill>
                  <a:schemeClr val="accent2">
                    <a:lumMod val="50000"/>
                  </a:schemeClr>
                </a:solidFill>
                <a:latin typeface="+mj-ea"/>
              </a:rPr>
              <a:t> </a:t>
            </a:r>
            <a:r>
              <a:rPr lang="en-US" altLang="zh-TW" sz="1800" spc="0" dirty="0" smtClean="0">
                <a:solidFill>
                  <a:schemeClr val="accent2">
                    <a:lumMod val="50000"/>
                  </a:schemeClr>
                </a:solidFill>
                <a:latin typeface="+mj-ea"/>
              </a:rPr>
              <a:t>Deep Neural Network</a:t>
            </a:r>
            <a:endParaRPr lang="en-US" altLang="zh-TW" sz="1800" spc="0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sz="1800" spc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 深度</a:t>
            </a:r>
            <a:r>
              <a:rPr lang="zh-TW" sz="1800" spc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神經</a:t>
            </a:r>
            <a:r>
              <a:rPr lang="zh-TW" sz="1800" spc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網路</a:t>
            </a:r>
            <a:endParaRPr lang="zh-CN" sz="1800" spc="0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6312024" y="4581128"/>
            <a:ext cx="3278683" cy="243143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>
            <a:defPPr>
              <a:defRPr lang="zh-CN" altLang="zh-CN"/>
            </a:defPPr>
            <a:lvl1pPr>
              <a:defRPr sz="2800" spc="20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TW" sz="4400" spc="0" dirty="0" smtClean="0">
                <a:solidFill>
                  <a:srgbClr val="C00000"/>
                </a:solidFill>
                <a:latin typeface="+mj-ea"/>
                <a:ea typeface="+mj-ea"/>
              </a:rPr>
              <a:t>Q</a:t>
            </a:r>
            <a:r>
              <a:rPr lang="en-US" altLang="zh-CN" sz="4400" spc="0" dirty="0" smtClean="0">
                <a:solidFill>
                  <a:srgbClr val="C00000"/>
                </a:solidFill>
                <a:latin typeface="+mj-ea"/>
                <a:ea typeface="+mj-ea"/>
              </a:rPr>
              <a:t>T</a:t>
            </a:r>
          </a:p>
          <a:p>
            <a:r>
              <a:rPr lang="en-US" altLang="zh-CN" sz="1800" spc="0" dirty="0" smtClean="0">
                <a:solidFill>
                  <a:srgbClr val="632523"/>
                </a:solidFill>
                <a:latin typeface="+mj-ea"/>
                <a:ea typeface="+mj-ea"/>
              </a:rPr>
              <a:t>C++</a:t>
            </a:r>
            <a:r>
              <a:rPr lang="zh-TW" altLang="en-US" sz="1800" spc="0" dirty="0" smtClean="0">
                <a:solidFill>
                  <a:srgbClr val="632523"/>
                </a:solidFill>
                <a:latin typeface="+mj-ea"/>
                <a:ea typeface="+mj-ea"/>
              </a:rPr>
              <a:t>應用程式開發框架</a:t>
            </a:r>
            <a:endParaRPr lang="en-US" altLang="zh-CN" sz="1800" spc="0" dirty="0" smtClean="0">
              <a:solidFill>
                <a:srgbClr val="632523"/>
              </a:solidFill>
              <a:latin typeface="+mj-ea"/>
              <a:ea typeface="+mj-ea"/>
            </a:endParaRPr>
          </a:p>
          <a:p>
            <a:endParaRPr lang="en-US" altLang="zh-CN" spc="0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endParaRPr lang="en-US" altLang="zh-CN" sz="4400" spc="0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zh-TW" sz="1800" spc="0" dirty="0" smtClean="0">
                <a:solidFill>
                  <a:srgbClr val="632523"/>
                </a:solidFill>
                <a:latin typeface="+mj-ea"/>
                <a:ea typeface="+mj-ea"/>
              </a:rPr>
              <a:t> </a:t>
            </a:r>
            <a:endParaRPr lang="zh-CN" sz="1800" spc="0" dirty="0">
              <a:solidFill>
                <a:srgbClr val="632523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191289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9" grpId="0"/>
      <p:bldP spid="40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234229" y="273790"/>
            <a:ext cx="1723549" cy="461665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zh-TW" sz="2400" b="1" dirty="0">
                <a:solidFill>
                  <a:schemeClr val="bg1"/>
                </a:solidFill>
                <a:cs typeface="+mn-ea"/>
              </a:rPr>
              <a:t>資</a:t>
            </a:r>
            <a:r>
              <a:rPr lang="zh-TW" sz="2400" b="1" dirty="0" smtClean="0">
                <a:solidFill>
                  <a:schemeClr val="bg1"/>
                </a:solidFill>
                <a:cs typeface="+mn-ea"/>
              </a:rPr>
              <a:t>料庫選用</a:t>
            </a:r>
            <a:endParaRPr lang="zh-CN" sz="24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53"/>
          <p:cNvSpPr txBox="1"/>
          <p:nvPr/>
        </p:nvSpPr>
        <p:spPr>
          <a:xfrm>
            <a:off x="732392" y="2622328"/>
            <a:ext cx="3708412" cy="327269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n"/>
            </a:pPr>
            <a:r>
              <a:rPr 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共有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70,000</a:t>
            </a:r>
            <a:r>
              <a:rPr 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張圖片，每一張圖片由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784</a:t>
            </a:r>
            <a:r>
              <a:rPr 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個像素</a:t>
            </a:r>
            <a:r>
              <a:rPr 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組成。</a:t>
            </a:r>
            <a:endParaRPr lang="en-US" altLang="zh-TW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n"/>
            </a:pPr>
            <a:r>
              <a:rPr 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機器學習的領域中，一般將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70,000</a:t>
            </a:r>
            <a:r>
              <a:rPr 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</a:t>
            </a:r>
            <a:r>
              <a:rPr 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分成</a:t>
            </a:r>
            <a:endParaRPr lang="en-US" altLang="zh-TW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55,000</a:t>
            </a:r>
            <a:r>
              <a:rPr 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驗證</a:t>
            </a:r>
            <a:r>
              <a:rPr 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5,000</a:t>
            </a:r>
            <a:r>
              <a:rPr 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  <a:r>
              <a:rPr 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10,000</a:t>
            </a:r>
            <a:r>
              <a:rPr 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32392" y="1772816"/>
            <a:ext cx="2743059" cy="58477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>
            <a:defPPr>
              <a:defRPr lang="zh-CN" altLang="zh-CN"/>
            </a:defPPr>
            <a:lvl1pPr>
              <a:defRPr sz="2800" spc="20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spc="0" dirty="0" smtClean="0">
                <a:solidFill>
                  <a:srgbClr val="C00000"/>
                </a:solidFill>
                <a:latin typeface="+mj-ea"/>
                <a:ea typeface="+mj-ea"/>
              </a:rPr>
              <a:t>MNIST</a:t>
            </a:r>
            <a:r>
              <a:rPr lang="zh-TW" sz="3200" spc="0" dirty="0" smtClean="0">
                <a:solidFill>
                  <a:srgbClr val="C00000"/>
                </a:solidFill>
                <a:latin typeface="+mj-ea"/>
                <a:ea typeface="+mj-ea"/>
              </a:rPr>
              <a:t>資料庫</a:t>
            </a:r>
            <a:endParaRPr lang="zh-CN" sz="3200" spc="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76" name="圖片 7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3145" y="2065203"/>
            <a:ext cx="7537193" cy="3672408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6" grpId="0"/>
      <p:bldP spid="67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utura LT Medium">
      <a:majorFont>
        <a:latin typeface="Futura LT Medium"/>
        <a:ea typeface="微软雅黑"/>
        <a:cs typeface=""/>
      </a:majorFont>
      <a:minorFont>
        <a:latin typeface="Futura LT Medium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1113</Words>
  <Application>Microsoft Office PowerPoint</Application>
  <PresentationFormat>寬螢幕</PresentationFormat>
  <Paragraphs>203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8" baseType="lpstr">
      <vt:lpstr>Futura LT Medium</vt:lpstr>
      <vt:lpstr>微软雅黑</vt:lpstr>
      <vt:lpstr>宋体</vt:lpstr>
      <vt:lpstr>微軟正黑體</vt:lpstr>
      <vt:lpstr>新細明體</vt:lpstr>
      <vt:lpstr>Arial</vt:lpstr>
      <vt:lpstr>Calibri</vt:lpstr>
      <vt:lpstr>Calibri Light</vt:lpstr>
      <vt:lpstr>Segoe UI</vt:lpstr>
      <vt:lpstr>Times New Roman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第一PPT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商务计划</dc:title>
  <dc:creator>第一PPT</dc:creator>
  <cp:keywords>www.1ppt.com</cp:keywords>
  <dc:description>www.1ppt.com</dc:description>
  <cp:lastModifiedBy>年年 毛</cp:lastModifiedBy>
  <cp:revision>91</cp:revision>
  <dcterms:created xsi:type="dcterms:W3CDTF">2016-12-21T14:18:00Z</dcterms:created>
  <dcterms:modified xsi:type="dcterms:W3CDTF">2018-06-24T02:29:42Z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